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E81E88-5DB2-8B25-C8B5-0A0BEB4E4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9CF789-BDA5-24DA-7F02-1174B0EEA7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CFD4DD-5841-546E-E308-FD8DCE8AB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0A6F87-E643-5A8D-47C6-D3D4890CB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3B24DE-CDA7-F67B-D66F-AB6C121FF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04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5F0A3A-D833-37E5-D025-72589A79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D4610F-3341-7797-2B33-161050232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B596ED-D6FC-911D-83A0-D88D2298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3A8846-B977-A850-66A8-3C409F35D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A7313B-667D-1A52-F509-02F63BC3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19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3832254-71F7-3B7D-8FB8-FB5560408C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A756F7-CE00-5C47-8BC2-02C43297C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C6306B-6AE3-79D6-7E97-C5A785860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6821AF-C04A-3BD5-DC8A-522E82811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A4718F-20E2-2909-9AED-6B5637729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153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A7E2FC-B4C0-3C61-2C01-816D157B4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7B3E9A-1107-B964-C6B6-366302A69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A1D0E6-7153-5A33-B7E2-869ECBF9D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317E1A-3498-527A-F02A-0916FFE61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AD061D-A981-1705-BF20-3835715F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082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99665E-EB74-7D0C-3E05-F2EE8B1E6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CBD455-7371-E9BE-7522-F0D87475B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655516-A884-CA09-042D-9BB701CC2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088E4C-94F7-2DBB-527E-F6BD9E1BE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C8A8E-7062-A45A-514B-9FFE390A6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81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959D77-C3F9-955A-F253-2CA340D9C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EB167D-CC2F-EF3F-B329-5BB05C721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EACE469-0B6A-2C70-A968-DD24D9A20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E7CD68-AA4C-2C24-93C9-6CE4BCFB7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A3DD96-12E4-52B4-8A22-7BD0BA32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E2526CA-1394-F524-3C50-F5A6F17B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93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E23ADC-251F-58FA-420B-E7B36241E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8F964E4-3FCB-F978-14C7-6B3E7B324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2C90FD9-0B26-79FC-F125-0B4317D66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A884CF9-5459-5D12-8808-F26ADEAB13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7874AA4-EFB2-FC79-4BC0-80ACE6098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2EB571-0CA9-BEBE-1E76-83895BDCC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28CF6C8-E8A9-0796-6F97-8DCB8F8C6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F5F7E90-9B2C-4903-81A1-598A276F4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3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5C0917-60E7-3852-DE28-54F4CD124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7207A39-2590-53F4-0344-94EC1DF3A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B3F6C7-6E54-C5B6-F8E7-6FE340AF4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E7D2100-D6CE-8F1F-6763-83BC8B9B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440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5199320-82D1-3E9D-3135-E6F4EE51D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2C16F6A-1209-6B41-70CD-E2B758371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99A04A4-4B10-15DB-72BA-0BB637627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21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DA4E56-B4E1-52C5-8716-D8D83C555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8E5A4B-890E-8696-AB21-36FCF12CC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CEA9AD-B688-BB1E-F146-D9D306B2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DBF95C-5D92-3E4E-CF13-72E377F36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F714E6-7237-2FA4-F577-A8350C9F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B331BE3-8C68-E384-19AD-9D0EA9399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0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50362-0864-2505-F3AB-DA568A021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3AB4F36-9DA6-9261-BB25-87FA577479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453698-9ACA-5657-2870-C311472B7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3131D5-2E51-0D74-B729-A4CB49C8D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2CD875-1C41-8695-6B37-83ED8EF6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D7B8908-3AC4-3936-A0AB-C71B0BB5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44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D5F1425-CFB3-0795-95CB-664F421FE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E4806F-5560-C329-A0DE-38B96B635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50C7D2-53B9-C5C6-00DE-6D790AFD3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50E60-7FAE-4F6C-87FF-5FD912824C36}" type="datetimeFigureOut">
              <a:rPr lang="it-IT" smtClean="0"/>
              <a:t>18/05/2025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05DF19-7FAE-5FEE-DC90-2DBC6A140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C1DD4B-4AAD-BD1B-4D38-CFB3F0069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F1B62-131A-46CE-B42A-C5DFF8E98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952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E414BE-5EBE-3021-EECE-F6B804AEF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Regionalismo e Autonomia</a:t>
            </a:r>
            <a:br>
              <a:rPr lang="it-IT" b="1" dirty="0"/>
            </a:br>
            <a:r>
              <a:rPr lang="it-IT" b="1" dirty="0"/>
              <a:t>dal Risorgimento alla Repubblica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1A7878-4D6C-44D5-8231-9A22E8D1A6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3600" dirty="0"/>
              <a:t>******************</a:t>
            </a:r>
          </a:p>
          <a:p>
            <a:r>
              <a:rPr lang="it-IT" sz="3600" b="1" dirty="0"/>
              <a:t>Scuola di Formazione</a:t>
            </a:r>
          </a:p>
          <a:p>
            <a:r>
              <a:rPr lang="it-IT" sz="5400" b="1" cap="small" dirty="0"/>
              <a:t>Lega Lombarda</a:t>
            </a:r>
          </a:p>
        </p:txBody>
      </p:sp>
    </p:spTree>
    <p:extLst>
      <p:ext uri="{BB962C8B-B14F-4D97-AF65-F5344CB8AC3E}">
        <p14:creationId xmlns:p14="http://schemas.microsoft.com/office/powerpoint/2010/main" val="214001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C1F6800-E2B1-C706-25C7-169D3BE3E5F3}"/>
              </a:ext>
            </a:extLst>
          </p:cNvPr>
          <p:cNvSpPr txBox="1"/>
          <p:nvPr/>
        </p:nvSpPr>
        <p:spPr>
          <a:xfrm>
            <a:off x="1027416" y="791109"/>
            <a:ext cx="10068674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dirty="0"/>
              <a:t>Una «cavalcata» dal 1796 al 2001</a:t>
            </a:r>
          </a:p>
          <a:p>
            <a:endParaRPr lang="it-IT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/>
              <a:t>Il «celebre» concorso del 1796 e l’idea di «Italia»</a:t>
            </a:r>
          </a:p>
          <a:p>
            <a:endParaRPr lang="it-IT" sz="3200" dirty="0"/>
          </a:p>
          <a:p>
            <a:r>
              <a:rPr lang="it-IT" sz="3400" b="1" dirty="0"/>
              <a:t>Le quattro fasi dell’autonomia regionale dopo l’Unità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it-IT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/>
              <a:t>1861-1946: i «visionari»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/>
              <a:t>1946-1970: la Costituente e l’articolo 5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/>
              <a:t>1970-2001: il ruolo dei partiti e </a:t>
            </a:r>
            <a:r>
              <a:rPr lang="it-IT" sz="3200"/>
              <a:t>la regionalizzazione</a:t>
            </a:r>
            <a:endParaRPr lang="it-IT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200" dirty="0"/>
              <a:t>2001-oggi: la revisione del Titolo V e l’autonomia differenziata</a:t>
            </a:r>
          </a:p>
        </p:txBody>
      </p:sp>
    </p:spTree>
    <p:extLst>
      <p:ext uri="{BB962C8B-B14F-4D97-AF65-F5344CB8AC3E}">
        <p14:creationId xmlns:p14="http://schemas.microsoft.com/office/powerpoint/2010/main" val="309493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56627B-0178-B47A-C7B0-44ADA379655E}"/>
              </a:ext>
            </a:extLst>
          </p:cNvPr>
          <p:cNvSpPr txBox="1"/>
          <p:nvPr/>
        </p:nvSpPr>
        <p:spPr>
          <a:xfrm>
            <a:off x="739738" y="431516"/>
            <a:ext cx="11126913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/>
              <a:t>1861-1946: i «visionari»</a:t>
            </a:r>
          </a:p>
          <a:p>
            <a:endParaRPr lang="it-IT" sz="36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Il «decennio di preparazione» e i plebisciti (1849-1859): il «nano» e il «gigante»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Pierre-Joseph Proudhon (1809-1865)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Carlo Cattaneo (1801-1869)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Giuseppe Ferrari (1811-1866)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Marco Minghetti (1818-1886)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Carlo Farini (1812-1866)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Stefano </a:t>
            </a:r>
            <a:r>
              <a:rPr lang="it-IT" sz="3600" dirty="0" err="1"/>
              <a:t>Jacini</a:t>
            </a:r>
            <a:r>
              <a:rPr lang="it-IT" sz="3600" dirty="0"/>
              <a:t> (1826-1891)</a:t>
            </a:r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94390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5539418-11D5-B3DE-6F50-37674661F448}"/>
              </a:ext>
            </a:extLst>
          </p:cNvPr>
          <p:cNvSpPr txBox="1"/>
          <p:nvPr/>
        </p:nvSpPr>
        <p:spPr>
          <a:xfrm>
            <a:off x="811658" y="595901"/>
            <a:ext cx="10654302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/>
              <a:t>1946-1970: il «gatto» e il «leone»</a:t>
            </a:r>
          </a:p>
          <a:p>
            <a:endParaRPr lang="it-IT" sz="10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Sturzo e il Partito popolare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Il Movimento neoguelfo d’Azione (Malvestiti)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Lussu, Chanoux e le Regioni a Statuto speciale (Valle d’Aosta, Trentino-</a:t>
            </a:r>
            <a:r>
              <a:rPr lang="it-IT" sz="3600" dirty="0" err="1"/>
              <a:t>SudTirolo</a:t>
            </a:r>
            <a:r>
              <a:rPr lang="it-IT" sz="3600" dirty="0"/>
              <a:t>, Friuli Venezia Giulia, Sardegna e Sicilia)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«Il Cisalpino» (1945): Tommaso Zerbi e Gianfranco Miglio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L’Assemblea Costituente: l’articolo 5 (Calamandrei)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Regionalismo vs. Federalismo</a:t>
            </a:r>
          </a:p>
        </p:txBody>
      </p:sp>
    </p:spTree>
    <p:extLst>
      <p:ext uri="{BB962C8B-B14F-4D97-AF65-F5344CB8AC3E}">
        <p14:creationId xmlns:p14="http://schemas.microsoft.com/office/powerpoint/2010/main" val="90542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06F50F1-EBF4-6107-B09C-177776B63B3D}"/>
              </a:ext>
            </a:extLst>
          </p:cNvPr>
          <p:cNvSpPr txBox="1"/>
          <p:nvPr/>
        </p:nvSpPr>
        <p:spPr>
          <a:xfrm>
            <a:off x="678095" y="452063"/>
            <a:ext cx="10900880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/>
              <a:t>1970-2001: il ruolo dei partiti fra regionalismo</a:t>
            </a:r>
          </a:p>
          <a:p>
            <a:r>
              <a:rPr lang="it-IT" sz="3600" b="1" dirty="0"/>
              <a:t>e regionalizzazione</a:t>
            </a:r>
          </a:p>
          <a:p>
            <a:endParaRPr lang="it-IT" sz="14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Il «bipartitismo imperfetto» e le resistenze partitiche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Gli anni Sessanta e la legge 281 (16 maggio 1970)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La nascita delle regioni a statuto ordinario (1970)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Le fasi della regionalizzazione (70-75/77) e la manutenzione costituzionale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La «leale collaborazione»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La Corte costituzionale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Il principio di sussidiarietà: attenzione!</a:t>
            </a:r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06722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D67EC06-3E46-74B9-BF22-B6B28277B689}"/>
              </a:ext>
            </a:extLst>
          </p:cNvPr>
          <p:cNvSpPr txBox="1"/>
          <p:nvPr/>
        </p:nvSpPr>
        <p:spPr>
          <a:xfrm>
            <a:off x="852755" y="667821"/>
            <a:ext cx="10407721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/>
              <a:t>2001-oggi: la revisione del Titolo V e l’autonomia differenziata</a:t>
            </a:r>
          </a:p>
          <a:p>
            <a:endParaRPr lang="it-IT" sz="36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La Commissione bicamerale D’Alema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La revisione del Titolo V (artt. 114 e 117)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Il regionalismo differenziato (art. 116)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I tentativi: 2004 (Piemonte), 2006 (Toscana), 2007 (Lombardia e Veneto) e 2008 (Piemonte)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I referendum del 2017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dirty="0"/>
              <a:t>La «legge Calderoli» (86/2024)</a:t>
            </a:r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182491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337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di Office</vt:lpstr>
      <vt:lpstr>Regionalismo e Autonomia dal Risorgimento alla Repubblica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Stefano Bruno Galli</dc:creator>
  <cp:lastModifiedBy>Stefano Bruno Galli</cp:lastModifiedBy>
  <cp:revision>3</cp:revision>
  <dcterms:created xsi:type="dcterms:W3CDTF">2025-03-30T15:08:42Z</dcterms:created>
  <dcterms:modified xsi:type="dcterms:W3CDTF">2025-05-17T22:39:04Z</dcterms:modified>
</cp:coreProperties>
</file>