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A26F8-DDDF-370D-873F-78551F19E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701714"/>
            <a:ext cx="7766936" cy="1646302"/>
          </a:xfrm>
        </p:spPr>
        <p:txBody>
          <a:bodyPr/>
          <a:lstStyle/>
          <a:p>
            <a:pPr algn="l"/>
            <a:r>
              <a:rPr lang="it-IT" sz="4800" b="1" dirty="0"/>
              <a:t>Entrate / Spese correnti:</a:t>
            </a:r>
            <a:br>
              <a:rPr lang="it-IT" sz="4800" dirty="0"/>
            </a:br>
            <a:br>
              <a:rPr lang="it-IT" dirty="0"/>
            </a:br>
            <a:r>
              <a:rPr lang="it-IT" sz="4400" dirty="0"/>
              <a:t>- Controllo di Gestione</a:t>
            </a:r>
            <a:br>
              <a:rPr lang="it-IT" sz="4400" dirty="0"/>
            </a:br>
            <a:r>
              <a:rPr lang="it-IT" sz="4400" dirty="0"/>
              <a:t>- Novità in arrivo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8B7BDF-B103-FEDD-1794-F0786017F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49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8917C-8A8A-1E0F-B3E6-4AD31D9F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Qualità gestione Entrate Correnti:</a:t>
            </a:r>
            <a:br>
              <a:rPr lang="it-IT" dirty="0"/>
            </a:br>
            <a:r>
              <a:rPr lang="it-IT" dirty="0"/>
              <a:t>Indicatori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F996B-B566-90DF-5CAB-DE7BF159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Cassa</a:t>
            </a:r>
          </a:p>
          <a:p>
            <a:r>
              <a:rPr lang="it-IT" dirty="0"/>
              <a:t>Anticipazione di cassa</a:t>
            </a:r>
          </a:p>
          <a:p>
            <a:r>
              <a:rPr lang="it-IT" dirty="0"/>
              <a:t>Avanzo di Amministrazione</a:t>
            </a:r>
          </a:p>
          <a:p>
            <a:r>
              <a:rPr lang="it-IT" dirty="0"/>
              <a:t>Note Corte dei Conti</a:t>
            </a:r>
          </a:p>
          <a:p>
            <a:r>
              <a:rPr lang="it-IT" dirty="0"/>
              <a:t>Mutui: stock e flusso</a:t>
            </a:r>
          </a:p>
          <a:p>
            <a:r>
              <a:rPr lang="it-IT" dirty="0"/>
              <a:t>Entrate diverse, bandi:</a:t>
            </a:r>
          </a:p>
          <a:p>
            <a:pPr lvl="1"/>
            <a:r>
              <a:rPr lang="it-IT" dirty="0"/>
              <a:t>Nazionali</a:t>
            </a:r>
          </a:p>
          <a:p>
            <a:pPr lvl="1"/>
            <a:r>
              <a:rPr lang="it-IT" dirty="0"/>
              <a:t>Regionali</a:t>
            </a:r>
          </a:p>
          <a:p>
            <a:pPr lvl="1"/>
            <a:r>
              <a:rPr lang="it-IT" dirty="0"/>
              <a:t>Sponsorizzazioni</a:t>
            </a:r>
          </a:p>
          <a:p>
            <a:pPr lvl="1"/>
            <a:r>
              <a:rPr lang="it-IT" dirty="0"/>
              <a:t>Crowdfunding</a:t>
            </a:r>
          </a:p>
          <a:p>
            <a:r>
              <a:rPr lang="it-IT" dirty="0"/>
              <a:t>Operazioni PPP: calde/fredde</a:t>
            </a:r>
          </a:p>
          <a:p>
            <a:pPr lvl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069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8917C-8A8A-1E0F-B3E6-4AD31D9F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Qualità gestione Entrate Correnti:</a:t>
            </a:r>
            <a:br>
              <a:rPr lang="it-IT" dirty="0"/>
            </a:br>
            <a:r>
              <a:rPr lang="it-IT" dirty="0"/>
              <a:t>Indicatori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F996B-B566-90DF-5CAB-DE7BF159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% OO.UU in spesa corrente</a:t>
            </a:r>
          </a:p>
          <a:p>
            <a:r>
              <a:rPr lang="it-IT" dirty="0"/>
              <a:t>% Interessi / spesa corrente</a:t>
            </a:r>
          </a:p>
          <a:p>
            <a:r>
              <a:rPr lang="it-IT" dirty="0"/>
              <a:t>% Incassi TARI, IMU, </a:t>
            </a:r>
            <a:r>
              <a:rPr lang="it-IT" dirty="0" err="1"/>
              <a:t>CdS</a:t>
            </a:r>
            <a:endParaRPr lang="it-IT" dirty="0"/>
          </a:p>
          <a:p>
            <a:r>
              <a:rPr lang="it-IT" dirty="0"/>
              <a:t>% compartecipazione spesa sociale (generale e per servizi principali)</a:t>
            </a:r>
          </a:p>
          <a:p>
            <a:r>
              <a:rPr lang="it-IT" dirty="0"/>
              <a:t>Residui attivi (stock e flusso): Tari/ IMU / </a:t>
            </a:r>
            <a:r>
              <a:rPr lang="it-IT" dirty="0" err="1"/>
              <a:t>CdS</a:t>
            </a:r>
            <a:endParaRPr lang="it-IT" dirty="0"/>
          </a:p>
          <a:p>
            <a:r>
              <a:rPr lang="it-IT" dirty="0"/>
              <a:t>Incassi / Accertamenti: Tari/ IMU / </a:t>
            </a:r>
            <a:r>
              <a:rPr lang="it-IT" dirty="0" err="1"/>
              <a:t>CdS</a:t>
            </a:r>
            <a:endParaRPr lang="it-IT" dirty="0"/>
          </a:p>
          <a:p>
            <a:endParaRPr lang="it-IT" dirty="0"/>
          </a:p>
          <a:p>
            <a:pPr marL="5715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705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6F950-2330-FC39-9E57-43706347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Novità in arrivo: supporto nella gestione (ordinaria e straordinaria) della Entrate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E99E4-D070-994E-DB4A-D3132D18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Correlazione difficoltà incassi / sofferenza di Cassa / Anticipazione di Cassa / </a:t>
            </a:r>
            <a:r>
              <a:rPr lang="it-IT" dirty="0" err="1"/>
              <a:t>Pre</a:t>
            </a:r>
            <a:r>
              <a:rPr lang="it-IT" dirty="0"/>
              <a:t>-dissesto / Dissesto</a:t>
            </a:r>
          </a:p>
          <a:p>
            <a:endParaRPr lang="it-IT" dirty="0"/>
          </a:p>
          <a:p>
            <a:r>
              <a:rPr lang="it-IT" dirty="0"/>
              <a:t>% recupero cartelle tributi locali Agenzia delle Entrate: 6%</a:t>
            </a:r>
          </a:p>
          <a:p>
            <a:r>
              <a:rPr lang="it-IT" dirty="0"/>
              <a:t>% recupero cartelle tributi locali soggetti privati iscritti albo: 30% - 35%</a:t>
            </a:r>
          </a:p>
          <a:p>
            <a:endParaRPr lang="it-IT" dirty="0"/>
          </a:p>
          <a:p>
            <a:r>
              <a:rPr lang="it-IT" dirty="0"/>
              <a:t>Intervento MEF, tramite AMCO, con supporto ANCI</a:t>
            </a:r>
          </a:p>
          <a:p>
            <a:r>
              <a:rPr lang="it-IT" dirty="0"/>
              <a:t>Su base volontaria / Obbligatorio per Enti con performance peggiori?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77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BBE24-DC42-EC67-8D71-0E9C2D33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DE025E4-DA01-37FC-CF2F-65FEE719E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4" y="398117"/>
            <a:ext cx="10033616" cy="5643909"/>
          </a:xfrm>
        </p:spPr>
      </p:pic>
    </p:spTree>
    <p:extLst>
      <p:ext uri="{BB962C8B-B14F-4D97-AF65-F5344CB8AC3E}">
        <p14:creationId xmlns:p14="http://schemas.microsoft.com/office/powerpoint/2010/main" val="169701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D5CB1-0D22-D5D3-B599-FB34FB99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Novità in arrivo: la Rottamazione e la Domiciliazione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F65F1-A284-BD4B-D726-F8B4A144D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Diverse tipologie di contribuenti che non pagano:</a:t>
            </a:r>
          </a:p>
          <a:p>
            <a:pPr lvl="1"/>
            <a:r>
              <a:rPr lang="it-IT" dirty="0"/>
              <a:t>Chi NON VUOLE</a:t>
            </a:r>
          </a:p>
          <a:p>
            <a:pPr lvl="1"/>
            <a:r>
              <a:rPr lang="it-IT" dirty="0"/>
              <a:t>Chi NON RIESCE</a:t>
            </a:r>
          </a:p>
          <a:p>
            <a:pPr lvl="1"/>
            <a:r>
              <a:rPr lang="it-IT" dirty="0"/>
              <a:t>Chi si DIMENTICA</a:t>
            </a:r>
          </a:p>
          <a:p>
            <a:pPr lvl="1"/>
            <a:endParaRPr lang="it-IT" dirty="0"/>
          </a:p>
          <a:p>
            <a:r>
              <a:rPr lang="it-IT" dirty="0"/>
              <a:t>Rottamazione / Saldo e stralcio cartelle tributi locali</a:t>
            </a:r>
          </a:p>
          <a:p>
            <a:r>
              <a:rPr lang="it-IT" dirty="0"/>
              <a:t>Domiciliazione Bancaria:</a:t>
            </a:r>
          </a:p>
          <a:p>
            <a:pPr lvl="1"/>
            <a:r>
              <a:rPr lang="it-IT" dirty="0"/>
              <a:t>Es Bollo Regione Lombardia, sconto 15%</a:t>
            </a:r>
          </a:p>
          <a:p>
            <a:pPr lvl="1"/>
            <a:endParaRPr lang="it-IT" dirty="0"/>
          </a:p>
          <a:p>
            <a:pPr marL="40005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201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7D788-FFF3-EB98-9A49-82116B5C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Qualità gestione Spese Correnti:</a:t>
            </a:r>
            <a:br>
              <a:rPr lang="it-IT" dirty="0"/>
            </a:br>
            <a:r>
              <a:rPr lang="it-IT" dirty="0"/>
              <a:t>Es. Indicatori Spesa Sociale - </a:t>
            </a:r>
            <a:r>
              <a:rPr lang="it-IT" dirty="0" err="1"/>
              <a:t>CdC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3F2D1-AECE-8E82-B432-E1E4C05AD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Associazioni</a:t>
            </a:r>
          </a:p>
          <a:p>
            <a:r>
              <a:rPr lang="it-IT" dirty="0"/>
              <a:t>RSA – gestione / compartecipazione</a:t>
            </a:r>
          </a:p>
          <a:p>
            <a:r>
              <a:rPr lang="it-IT" dirty="0"/>
              <a:t>Nido – gestione / compartecipazione</a:t>
            </a:r>
          </a:p>
          <a:p>
            <a:r>
              <a:rPr lang="it-IT" dirty="0"/>
              <a:t>Edilizia popolare – gestione / compartecipazione</a:t>
            </a:r>
          </a:p>
          <a:p>
            <a:r>
              <a:rPr lang="it-IT" dirty="0"/>
              <a:t>Assistenza scolastica / disabili</a:t>
            </a:r>
          </a:p>
          <a:p>
            <a:r>
              <a:rPr lang="it-IT" dirty="0"/>
              <a:t>Tutela minori – italiani / stranieri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9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C9FE8-AD7D-012D-EE2B-6A6A84EB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Novità in arrivo:</a:t>
            </a:r>
            <a:br>
              <a:rPr lang="it-IT" dirty="0"/>
            </a:br>
            <a:r>
              <a:rPr lang="it-IT" dirty="0"/>
              <a:t>fondo Minori / ISEE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9AE451-08C3-AD74-8A4F-7242EDC7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Fondo minori 100 ml: incremento?</a:t>
            </a:r>
          </a:p>
          <a:p>
            <a:r>
              <a:rPr lang="it-IT" dirty="0"/>
              <a:t>Modifica criteri Riparto Spesa Minori: su spesa effettiva?</a:t>
            </a:r>
          </a:p>
          <a:p>
            <a:r>
              <a:rPr lang="it-IT" dirty="0"/>
              <a:t>Modifica regolamento ISEE: tolta prima casa?</a:t>
            </a:r>
          </a:p>
        </p:txBody>
      </p:sp>
    </p:spTree>
    <p:extLst>
      <p:ext uri="{BB962C8B-B14F-4D97-AF65-F5344CB8AC3E}">
        <p14:creationId xmlns:p14="http://schemas.microsoft.com/office/powerpoint/2010/main" val="39726346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55</TotalTime>
  <Words>308</Words>
  <Application>Microsoft Macintosh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Sfaccettatura</vt:lpstr>
      <vt:lpstr>Entrate / Spese correnti:  - Controllo di Gestione - Novità in arrivo</vt:lpstr>
      <vt:lpstr>Qualità gestione Entrate Correnti: Indicatori 1</vt:lpstr>
      <vt:lpstr>Qualità gestione Entrate Correnti: Indicatori 2</vt:lpstr>
      <vt:lpstr>Novità in arrivo: supporto nella gestione (ordinaria e straordinaria) della Entrate</vt:lpstr>
      <vt:lpstr>Presentazione standard di PowerPoint</vt:lpstr>
      <vt:lpstr>Novità in arrivo: la Rottamazione e la Domiciliazione</vt:lpstr>
      <vt:lpstr>Qualità gestione Spese Correnti: Es. Indicatori Spesa Sociale - CdC</vt:lpstr>
      <vt:lpstr>Novità in arrivo: fondo Minori / ISEE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Entrate / Spese correnti:  - Controllo di Gestione - Novità in arrivo</dc:title>
  <dc:creator>massimo garavaglia</dc:creator>
  <cp:lastModifiedBy>massimo garavaglia</cp:lastModifiedBy>
  <cp:revision>4</cp:revision>
  <dcterms:created xsi:type="dcterms:W3CDTF">2025-09-15T07:44:24Z</dcterms:created>
  <dcterms:modified xsi:type="dcterms:W3CDTF">2025-09-15T17:38:53Z</dcterms:modified>
</cp:coreProperties>
</file>