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6"/>
  </p:notesMasterIdLst>
  <p:sldIdLst>
    <p:sldId id="256" r:id="rId2"/>
    <p:sldId id="260" r:id="rId3"/>
    <p:sldId id="271" r:id="rId4"/>
    <p:sldId id="272" r:id="rId5"/>
    <p:sldId id="270" r:id="rId6"/>
    <p:sldId id="269" r:id="rId7"/>
    <p:sldId id="273" r:id="rId8"/>
    <p:sldId id="281" r:id="rId9"/>
    <p:sldId id="274" r:id="rId10"/>
    <p:sldId id="283" r:id="rId11"/>
    <p:sldId id="282" r:id="rId12"/>
    <p:sldId id="280" r:id="rId13"/>
    <p:sldId id="279" r:id="rId14"/>
    <p:sldId id="284" r:id="rId15"/>
    <p:sldId id="276" r:id="rId16"/>
    <p:sldId id="278" r:id="rId17"/>
    <p:sldId id="288" r:id="rId18"/>
    <p:sldId id="289" r:id="rId19"/>
    <p:sldId id="290" r:id="rId20"/>
    <p:sldId id="291" r:id="rId21"/>
    <p:sldId id="285" r:id="rId22"/>
    <p:sldId id="286" r:id="rId23"/>
    <p:sldId id="277" r:id="rId24"/>
    <p:sldId id="28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1"/>
  </p:normalViewPr>
  <p:slideViewPr>
    <p:cSldViewPr snapToGrid="0">
      <p:cViewPr>
        <p:scale>
          <a:sx n="123" d="100"/>
          <a:sy n="123" d="100"/>
        </p:scale>
        <p:origin x="152" y="-5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B6749D-9748-4DB6-9747-F2846B9C3526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C712E2A-086A-8444-83EE-B1BD49F8D3A1}" type="pres">
      <dgm:prSet presAssocID="{C8B6749D-9748-4DB6-9747-F2846B9C3526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72D9C4C4-2D9D-A742-AE24-2D806787E2D8}" type="presOf" srcId="{C8B6749D-9748-4DB6-9747-F2846B9C3526}" destId="{1C712E2A-086A-8444-83EE-B1BD49F8D3A1}" srcOrd="0" destOrd="0" presId="urn:microsoft.com/office/officeart/2005/8/layout/vList2"/>
  </dgm:cxnLst>
  <dgm:bg>
    <a:blipFill>
      <a:blip xmlns:r="http://schemas.openxmlformats.org/officeDocument/2006/relationships" r:embed="rId1">
        <a:extLst>
          <a:ext uri="{28A0092B-C50C-407E-A947-70E740481C1C}">
            <a14:useLocalDpi xmlns:a14="http://schemas.microsoft.com/office/drawing/2010/main" val="0"/>
          </a:ext>
        </a:extLst>
      </a:blip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7D116-0EC1-1447-BC4F-F5DB0AB5D917}" type="datetimeFigureOut">
              <a:rPr lang="it-IT" smtClean="0"/>
              <a:t>15/09/25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793CD9-1449-764B-86F2-71341670E8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6686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9DD7CF6-7355-474B-8BF7-04CA40B56113}" type="datetime1">
              <a:rPr lang="it-IT" smtClean="0"/>
              <a:t>15/09/25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75AE0-D103-2247-ADE1-4C3C554D623A}" type="datetime1">
              <a:rPr lang="it-IT" smtClean="0"/>
              <a:t>15/09/25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2418-154A-9346-8250-9D20B595971D}" type="datetime1">
              <a:rPr lang="it-IT" smtClean="0"/>
              <a:t>15/09/25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02351-E5F0-564D-9AFD-B9A775E85EE5}" type="datetime1">
              <a:rPr lang="it-IT" smtClean="0"/>
              <a:t>15/09/25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5F6B-6C0A-F24E-8141-D4CF5EF7D59D}" type="datetime1">
              <a:rPr lang="it-IT" smtClean="0"/>
              <a:t>15/09/25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4FEED-0F86-6F44-9BD2-02B144FAB22D}" type="datetime1">
              <a:rPr lang="it-IT" smtClean="0"/>
              <a:t>15/09/25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74D6B-DA06-CA44-9D67-F8B30F818B0F}" type="datetime1">
              <a:rPr lang="it-IT" smtClean="0"/>
              <a:t>15/09/25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7854-C07C-D542-8726-3BD49A0201B6}" type="datetime1">
              <a:rPr lang="it-IT" smtClean="0"/>
              <a:t>15/09/25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B3AA91-8BCA-804D-842F-2F9E8DC71716}" type="datetime1">
              <a:rPr lang="it-IT" smtClean="0"/>
              <a:t>15/09/25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D01E1-E7FC-0C44-A9B6-683F1665301A}" type="datetime1">
              <a:rPr lang="it-IT" smtClean="0"/>
              <a:t>15/09/25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9A6A-25CC-6742-A698-0102CF7FDA78}" type="datetime1">
              <a:rPr lang="it-IT" smtClean="0"/>
              <a:t>15/09/25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DBCA7-3E60-6142-B8D0-09866A1D46AC}" type="datetime1">
              <a:rPr lang="it-IT" smtClean="0"/>
              <a:t>15/09/25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C4DC-1B49-3442-A15D-B0538C99AA7D}" type="datetime1">
              <a:rPr lang="it-IT" smtClean="0"/>
              <a:t>15/09/25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E3B9E-3C39-1844-AF0A-CB8F2219F9AD}" type="datetime1">
              <a:rPr lang="it-IT" smtClean="0"/>
              <a:t>15/09/25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0371-C425-4D43-9DB2-8364ABE72148}" type="datetime1">
              <a:rPr lang="it-IT" smtClean="0"/>
              <a:t>15/09/25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8CA74-D96A-0045-B959-933D56670841}" type="datetime1">
              <a:rPr lang="it-IT" smtClean="0"/>
              <a:t>15/09/25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D790-CC91-034B-A0F3-22B39BF004B6}" type="datetime1">
              <a:rPr lang="it-IT" smtClean="0"/>
              <a:t>15/09/25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9B16AAC-CD74-D04F-8CB5-775A62223200}" type="datetime1">
              <a:rPr lang="it-IT" smtClean="0"/>
              <a:t>15/09/25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0ED2F1-6D20-23D2-3D1E-D73FC016B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62397" y="745871"/>
            <a:ext cx="7788877" cy="2186519"/>
          </a:xfrm>
        </p:spPr>
        <p:txBody>
          <a:bodyPr>
            <a:normAutofit/>
          </a:bodyPr>
          <a:lstStyle/>
          <a:p>
            <a:pPr algn="l"/>
            <a:r>
              <a:rPr lang="it-IT" sz="4400" dirty="0"/>
              <a:t>Programmare e gestire </a:t>
            </a:r>
            <a:br>
              <a:rPr lang="it-IT" sz="4400" dirty="0"/>
            </a:br>
            <a:r>
              <a:rPr lang="it-IT" sz="4400" dirty="0"/>
              <a:t>le risorse pubbliche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4A91EB6-F44D-A5BA-26E2-C237C73EA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788876" cy="2186518"/>
          </a:xfrm>
        </p:spPr>
        <p:txBody>
          <a:bodyPr>
            <a:normAutofit lnSpcReduction="10000"/>
          </a:bodyPr>
          <a:lstStyle/>
          <a:p>
            <a:pPr algn="l"/>
            <a:r>
              <a:rPr lang="it-IT" sz="2400" cap="none" dirty="0"/>
              <a:t>Francesco Manfredi, Pro Rettore Università LUM, Professore Ordinario di Economia Aziendale</a:t>
            </a:r>
          </a:p>
          <a:p>
            <a:pPr algn="l"/>
            <a:endParaRPr lang="it-IT" sz="2400" cap="none" dirty="0"/>
          </a:p>
          <a:p>
            <a:pPr algn="l"/>
            <a:r>
              <a:rPr lang="it-IT" sz="2400" cap="none" dirty="0"/>
              <a:t>Massimo Garavaglia, Presidente della VI Commissione permanente Finanze e Tesoro, Senato della Repubblica</a:t>
            </a:r>
          </a:p>
          <a:p>
            <a:pPr algn="l"/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A3280FE-F3C4-CB2A-BF98-494105F55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880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73FFF4-7025-1089-A047-8971E5F265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3DD040E-71FD-E702-0592-929961A16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9764A55-6730-195E-37F9-1488E9C68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1150076"/>
            <a:ext cx="3659389" cy="4557849"/>
          </a:xfrm>
        </p:spPr>
        <p:txBody>
          <a:bodyPr>
            <a:normAutofit/>
          </a:bodyPr>
          <a:lstStyle/>
          <a:p>
            <a:r>
              <a:rPr lang="it-IT" dirty="0"/>
              <a:t>L’efficacia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C3F6FF-80AF-1717-D05E-71389A10E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6923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8268611-EDE2-C4E8-DEFD-FFF6857410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285" y="280087"/>
            <a:ext cx="7016338" cy="6182497"/>
          </a:xfrm>
        </p:spPr>
        <p:txBody>
          <a:bodyPr>
            <a:noAutofit/>
          </a:bodyPr>
          <a:lstStyle/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it-IT" altLang="it-IT" sz="2200" dirty="0"/>
          </a:p>
          <a:p>
            <a:pPr marL="0" indent="0">
              <a:buNone/>
            </a:pPr>
            <a:r>
              <a:rPr lang="it-IT" sz="2400" dirty="0">
                <a:effectLst/>
              </a:rPr>
              <a:t>L'efficacia è intesa come la coerenza tra i bisogni soddisfatti e i bisogni che si era previsto di soddisfare. </a:t>
            </a:r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N</a:t>
            </a:r>
            <a:r>
              <a:rPr lang="it-IT" sz="2400" dirty="0">
                <a:effectLst/>
              </a:rPr>
              <a:t>elle PA si ricorre all'individuazione di </a:t>
            </a:r>
            <a:r>
              <a:rPr lang="it-IT" sz="2400" dirty="0">
                <a:solidFill>
                  <a:srgbClr val="FF0000"/>
                </a:solidFill>
                <a:effectLst/>
              </a:rPr>
              <a:t>indicatori </a:t>
            </a:r>
            <a:r>
              <a:rPr lang="it-IT" sz="2400" dirty="0">
                <a:effectLst/>
              </a:rPr>
              <a:t>quali variabili quantitative e qualitative in grado di esprimere il risultato della gestion</a:t>
            </a:r>
            <a:r>
              <a:rPr lang="it-IT" sz="2400" dirty="0"/>
              <a:t>e.</a:t>
            </a:r>
          </a:p>
          <a:p>
            <a:pPr marL="0" indent="0">
              <a:buNone/>
            </a:pPr>
            <a:r>
              <a:rPr lang="it-IT" sz="2400" dirty="0">
                <a:effectLst/>
              </a:rPr>
              <a:t> </a:t>
            </a:r>
            <a:endParaRPr lang="it-IT" sz="2400" dirty="0"/>
          </a:p>
          <a:p>
            <a:pPr marL="0" indent="0">
              <a:buNone/>
            </a:pPr>
            <a:r>
              <a:rPr lang="it-IT" sz="2400" dirty="0"/>
              <a:t>I</a:t>
            </a:r>
            <a:r>
              <a:rPr lang="it-IT" sz="2400" dirty="0">
                <a:effectLst/>
              </a:rPr>
              <a:t>l livello dell'efficacia è influenzato dalla capacità degli output prodotti cioè̀ le singole prestazioni di influenzare gli </a:t>
            </a:r>
            <a:r>
              <a:rPr lang="it-IT" sz="2400" dirty="0" err="1">
                <a:effectLst/>
              </a:rPr>
              <a:t>outcome</a:t>
            </a:r>
            <a:r>
              <a:rPr lang="it-IT" sz="2400" dirty="0">
                <a:effectLst/>
              </a:rPr>
              <a:t> quindi il livello di soddisfazione dei diversi bisogni.</a:t>
            </a:r>
          </a:p>
          <a:p>
            <a:pPr marL="0" indent="0">
              <a:buNone/>
            </a:pPr>
            <a:endParaRPr lang="it-IT" sz="2800" dirty="0"/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C285FEA-5C11-9422-4974-E09A089E3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43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0B02677-3C82-41D5-B510-D04BDD9735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1213B94-C224-314E-D3F3-D1D096C79C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8122430-A657-01B7-3341-D8666A4D2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1150076"/>
            <a:ext cx="3659389" cy="4557849"/>
          </a:xfrm>
        </p:spPr>
        <p:txBody>
          <a:bodyPr>
            <a:normAutofit/>
          </a:bodyPr>
          <a:lstStyle/>
          <a:p>
            <a:r>
              <a:rPr lang="it-IT" dirty="0"/>
              <a:t>L’economicità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64CA819-3770-058E-C68B-182B5BE09B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6923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0115AE5-EDA2-83E9-4CD7-152EE5FC5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285" y="280087"/>
            <a:ext cx="7016338" cy="6771503"/>
          </a:xfrm>
        </p:spPr>
        <p:txBody>
          <a:bodyPr>
            <a:noAutofit/>
          </a:bodyPr>
          <a:lstStyle/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0" indent="0">
              <a:buNone/>
            </a:pPr>
            <a:endParaRPr lang="it-IT" sz="2400" dirty="0">
              <a:solidFill>
                <a:srgbClr val="FF0000"/>
              </a:solidFill>
              <a:effectLst/>
              <a:latin typeface="CIDFont+F7"/>
            </a:endParaRPr>
          </a:p>
          <a:p>
            <a:pPr marL="0" indent="0">
              <a:buNone/>
            </a:pPr>
            <a:endParaRPr lang="it-IT" sz="2400" dirty="0">
              <a:solidFill>
                <a:srgbClr val="FF0000"/>
              </a:solidFill>
              <a:latin typeface="CIDFont+F7"/>
            </a:endParaRPr>
          </a:p>
          <a:p>
            <a:pPr marL="0" indent="0">
              <a:buNone/>
            </a:pPr>
            <a:endParaRPr lang="it-IT" sz="2400" dirty="0">
              <a:solidFill>
                <a:srgbClr val="FF0000"/>
              </a:solidFill>
              <a:effectLst/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  <a:effectLst/>
              </a:rPr>
              <a:t>L’economicità </a:t>
            </a:r>
            <a:r>
              <a:rPr lang="it-IT" sz="2400" dirty="0">
                <a:effectLst/>
              </a:rPr>
              <a:t>è una dimensione complessa dal momento che al suo perseguimento concorrono diversi fattori che costituiscono i contenuti dell’efficacia e dell’efficienza. 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  <a:effectLst/>
              </a:rPr>
              <a:t>L’economicità </a:t>
            </a:r>
            <a:r>
              <a:rPr lang="it-IT" sz="2400" dirty="0">
                <a:effectLst/>
              </a:rPr>
              <a:t>di una PA esprime l’equilibrio dinamico nel tempo tra le quantità̀ di risorse impegnate nei suoi processi tipici e le attività̀ e i servizi che essa eroga. 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>
                <a:solidFill>
                  <a:srgbClr val="FF0000"/>
                </a:solidFill>
                <a:effectLst/>
              </a:rPr>
              <a:t>L’economicità </a:t>
            </a:r>
            <a:r>
              <a:rPr lang="it-IT" sz="2400" dirty="0">
                <a:effectLst/>
              </a:rPr>
              <a:t>può̀ essere definita come </a:t>
            </a:r>
            <a:r>
              <a:rPr lang="it-IT" sz="2400" dirty="0"/>
              <a:t>la c</a:t>
            </a:r>
            <a:r>
              <a:rPr lang="it-IT" sz="2400" dirty="0">
                <a:effectLst/>
              </a:rPr>
              <a:t>apacità di soddisfare nel tempo e in condizioni di autonomia le attese e i bisogni della collettività considerati legittimi e ragionevoli in rapporto alle risorse disponibili e al loro efficiente impiego (valore pubblico).</a:t>
            </a:r>
            <a:endParaRPr lang="it-IT" sz="2400" dirty="0"/>
          </a:p>
          <a:p>
            <a:pPr marL="0" indent="0">
              <a:buNone/>
            </a:pPr>
            <a:br>
              <a:rPr lang="it-IT" sz="2000" dirty="0">
                <a:effectLst/>
              </a:rPr>
            </a:br>
            <a:endParaRPr lang="it-IT" sz="24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9897F9F4-CF2B-4775-8125-142024077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759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B05E2F5-2116-61A9-809B-88C6FAB0DE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Picture 118">
            <a:extLst>
              <a:ext uri="{FF2B5EF4-FFF2-40B4-BE49-F238E27FC236}">
                <a16:creationId xmlns:a16="http://schemas.microsoft.com/office/drawing/2014/main" id="{6AF6706C-CF07-43A1-BCC4-CBA5D3382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10" name="Rectangle 120">
            <a:extLst>
              <a:ext uri="{FF2B5EF4-FFF2-40B4-BE49-F238E27FC236}">
                <a16:creationId xmlns:a16="http://schemas.microsoft.com/office/drawing/2014/main" id="{09C946AC-2072-4946-A2B8-39F09D094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1" name="Picture 122">
            <a:extLst>
              <a:ext uri="{FF2B5EF4-FFF2-40B4-BE49-F238E27FC236}">
                <a16:creationId xmlns:a16="http://schemas.microsoft.com/office/drawing/2014/main" id="{A748C8C8-F348-4D00-852A-26DD9EBCC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55"/>
          <a:stretch/>
        </p:blipFill>
        <p:spPr>
          <a:xfrm>
            <a:off x="0" y="0"/>
            <a:ext cx="6026763" cy="6856214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22E57F3F-43C7-3835-082A-B4E9EBF73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876" y="2032000"/>
            <a:ext cx="4513792" cy="281939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dirty="0">
                <a:solidFill>
                  <a:srgbClr val="FFFFFF"/>
                </a:solidFill>
              </a:rPr>
              <a:t>Efficienza, </a:t>
            </a:r>
            <a:br>
              <a:rPr lang="it-IT" dirty="0">
                <a:solidFill>
                  <a:srgbClr val="FFFFFF"/>
                </a:solidFill>
              </a:rPr>
            </a:br>
            <a:r>
              <a:rPr lang="it-IT" dirty="0">
                <a:solidFill>
                  <a:srgbClr val="FFFFFF"/>
                </a:solidFill>
              </a:rPr>
              <a:t>efficacia, economicità 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3DA2957C-FE8B-AE01-CDA9-9389C8018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49501" y="5870575"/>
            <a:ext cx="551167" cy="3778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D57F1E4F-1CFF-5643-939E-217C01CDF565}" type="slidenum">
              <a:rPr lang="en-US">
                <a:solidFill>
                  <a:srgbClr val="FFFFFF"/>
                </a:solidFill>
              </a:rPr>
              <a:pPr defTabSz="914400">
                <a:spcAft>
                  <a:spcPts val="600"/>
                </a:spcAft>
              </a:pPr>
              <a:t>12</a:t>
            </a:fld>
            <a:endParaRPr lang="en-US">
              <a:solidFill>
                <a:srgbClr val="FFFFFF"/>
              </a:solidFill>
            </a:endParaRPr>
          </a:p>
        </p:txBody>
      </p:sp>
      <p:sp useBgFill="1">
        <p:nvSpPr>
          <p:cNvPr id="212" name="Freeform 5">
            <a:extLst>
              <a:ext uri="{FF2B5EF4-FFF2-40B4-BE49-F238E27FC236}">
                <a16:creationId xmlns:a16="http://schemas.microsoft.com/office/drawing/2014/main" id="{559FD8B5-8CC4-4CFE-BD2A-1216B1F2C3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5827529" y="660400"/>
            <a:ext cx="6381405" cy="6214533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13" name="Freeform 14">
            <a:extLst>
              <a:ext uri="{FF2B5EF4-FFF2-40B4-BE49-F238E27FC236}">
                <a16:creationId xmlns:a16="http://schemas.microsoft.com/office/drawing/2014/main" id="{9ECF13F4-3D2A-4F2E-9BBD-3038670D21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81603" y="104899"/>
            <a:ext cx="6896713" cy="6005491"/>
          </a:xfrm>
          <a:custGeom>
            <a:avLst/>
            <a:gdLst>
              <a:gd name="connsiteX0" fmla="*/ 3912717 w 6896713"/>
              <a:gd name="connsiteY0" fmla="*/ 0 h 6005491"/>
              <a:gd name="connsiteX1" fmla="*/ 6679426 w 6896713"/>
              <a:gd name="connsiteY1" fmla="*/ 1146008 h 6005491"/>
              <a:gd name="connsiteX2" fmla="*/ 6896713 w 6896713"/>
              <a:gd name="connsiteY2" fmla="*/ 1385085 h 6005491"/>
              <a:gd name="connsiteX3" fmla="*/ 6896713 w 6896713"/>
              <a:gd name="connsiteY3" fmla="*/ 1431256 h 6005491"/>
              <a:gd name="connsiteX4" fmla="*/ 6657442 w 6896713"/>
              <a:gd name="connsiteY4" fmla="*/ 1167992 h 6005491"/>
              <a:gd name="connsiteX5" fmla="*/ 3912717 w 6896713"/>
              <a:gd name="connsiteY5" fmla="*/ 31089 h 6005491"/>
              <a:gd name="connsiteX6" fmla="*/ 31089 w 6896713"/>
              <a:gd name="connsiteY6" fmla="*/ 3912717 h 6005491"/>
              <a:gd name="connsiteX7" fmla="*/ 593046 w 6896713"/>
              <a:gd name="connsiteY7" fmla="*/ 5925483 h 6005491"/>
              <a:gd name="connsiteX8" fmla="*/ 633874 w 6896713"/>
              <a:gd name="connsiteY8" fmla="*/ 5989169 h 6005491"/>
              <a:gd name="connsiteX9" fmla="*/ 607415 w 6896713"/>
              <a:gd name="connsiteY9" fmla="*/ 6005491 h 6005491"/>
              <a:gd name="connsiteX10" fmla="*/ 566458 w 6896713"/>
              <a:gd name="connsiteY10" fmla="*/ 5941603 h 6005491"/>
              <a:gd name="connsiteX11" fmla="*/ 0 w 6896713"/>
              <a:gd name="connsiteY11" fmla="*/ 3912717 h 6005491"/>
              <a:gd name="connsiteX12" fmla="*/ 3912717 w 6896713"/>
              <a:gd name="connsiteY12" fmla="*/ 0 h 6005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96713" h="6005491">
                <a:moveTo>
                  <a:pt x="3912717" y="0"/>
                </a:moveTo>
                <a:cubicBezTo>
                  <a:pt x="4993184" y="0"/>
                  <a:pt x="5971363" y="437946"/>
                  <a:pt x="6679426" y="1146008"/>
                </a:cubicBezTo>
                <a:lnTo>
                  <a:pt x="6896713" y="1385085"/>
                </a:lnTo>
                <a:lnTo>
                  <a:pt x="6896713" y="1431256"/>
                </a:lnTo>
                <a:lnTo>
                  <a:pt x="6657442" y="1167992"/>
                </a:lnTo>
                <a:cubicBezTo>
                  <a:pt x="5955006" y="465555"/>
                  <a:pt x="4984599" y="31089"/>
                  <a:pt x="3912717" y="31089"/>
                </a:cubicBezTo>
                <a:cubicBezTo>
                  <a:pt x="1768953" y="31089"/>
                  <a:pt x="31089" y="1768953"/>
                  <a:pt x="31089" y="3912717"/>
                </a:cubicBezTo>
                <a:cubicBezTo>
                  <a:pt x="31089" y="4649636"/>
                  <a:pt x="236442" y="5338592"/>
                  <a:pt x="593046" y="5925483"/>
                </a:cubicBezTo>
                <a:lnTo>
                  <a:pt x="633874" y="5989169"/>
                </a:lnTo>
                <a:lnTo>
                  <a:pt x="607415" y="6005491"/>
                </a:lnTo>
                <a:lnTo>
                  <a:pt x="566458" y="5941603"/>
                </a:lnTo>
                <a:cubicBezTo>
                  <a:pt x="206998" y="5350013"/>
                  <a:pt x="0" y="4655538"/>
                  <a:pt x="0" y="3912717"/>
                </a:cubicBezTo>
                <a:cubicBezTo>
                  <a:pt x="0" y="1751783"/>
                  <a:pt x="1751783" y="0"/>
                  <a:pt x="3912717" y="0"/>
                </a:cubicBezTo>
                <a:close/>
              </a:path>
            </a:pathLst>
          </a:custGeom>
          <a:solidFill>
            <a:srgbClr val="FFFFFF">
              <a:alpha val="4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4" name="Group 128">
            <a:extLst>
              <a:ext uri="{FF2B5EF4-FFF2-40B4-BE49-F238E27FC236}">
                <a16:creationId xmlns:a16="http://schemas.microsoft.com/office/drawing/2014/main" id="{19660E16-DCC0-4B6C-8E84-4C2925800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16018" y="331504"/>
            <a:ext cx="6675982" cy="5235326"/>
            <a:chOff x="5516018" y="331504"/>
            <a:chExt cx="6675982" cy="5235326"/>
          </a:xfrm>
        </p:grpSpPr>
        <p:cxnSp>
          <p:nvCxnSpPr>
            <p:cNvPr id="130" name="Straight Connector 129">
              <a:extLst>
                <a:ext uri="{FF2B5EF4-FFF2-40B4-BE49-F238E27FC236}">
                  <a16:creationId xmlns:a16="http://schemas.microsoft.com/office/drawing/2014/main" id="{29130F79-611E-4458-B53E-36A2572171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66830" y="331504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>
              <a:extLst>
                <a:ext uri="{FF2B5EF4-FFF2-40B4-BE49-F238E27FC236}">
                  <a16:creationId xmlns:a16="http://schemas.microsoft.com/office/drawing/2014/main" id="{2EA78691-46E9-469A-921B-9D16933E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20000" flipH="1">
              <a:off x="9408861" y="338328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Connector 131">
              <a:extLst>
                <a:ext uri="{FF2B5EF4-FFF2-40B4-BE49-F238E27FC236}">
                  <a16:creationId xmlns:a16="http://schemas.microsoft.com/office/drawing/2014/main" id="{CA4AA196-3090-4283-ADF0-893F810858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240000" flipH="1">
              <a:off x="9551700" y="347636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1FD33794-9D71-4B08-AE11-8B589EFBA2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360000" flipH="1">
              <a:off x="9688748" y="368088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>
              <a:extLst>
                <a:ext uri="{FF2B5EF4-FFF2-40B4-BE49-F238E27FC236}">
                  <a16:creationId xmlns:a16="http://schemas.microsoft.com/office/drawing/2014/main" id="{38AFBF0E-867E-4181-93DF-9A13F334B0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540000" flipH="1">
              <a:off x="9824866" y="389224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C7EA8258-0459-4037-BABC-B1A0A5D705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660000" flipH="1">
              <a:off x="9966867" y="417549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Connector 135">
              <a:extLst>
                <a:ext uri="{FF2B5EF4-FFF2-40B4-BE49-F238E27FC236}">
                  <a16:creationId xmlns:a16="http://schemas.microsoft.com/office/drawing/2014/main" id="{E8BB355F-363A-4046-90AF-3DDB7AA184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780000" flipH="1">
              <a:off x="10104425" y="445874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A9334308-B9EC-41CF-8B6C-23FB134BA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900000" flipH="1">
              <a:off x="10240513" y="479483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30781133-0656-4918-BE6A-703C148ED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080000" flipH="1">
              <a:off x="10373882" y="524355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6B4F93AD-8044-447B-8CAC-8A06971603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200000" flipH="1">
              <a:off x="10505632" y="570628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EAA78689-5B7A-4420-A3DC-0EA0815835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320000" flipH="1">
              <a:off x="10637382" y="621344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F09CC934-4D78-4334-8B7F-4D0C13D6C9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440000" flipH="1">
              <a:off x="10760965" y="690439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068DA411-6F43-42CF-8A08-B2871E3822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620000" flipH="1">
              <a:off x="10888991" y="755091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3417563A-04A5-4952-AA6D-E503558C54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740000" flipH="1">
              <a:off x="11010193" y="819743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4A41B232-E630-4AC7-9A97-763529D705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860000" flipH="1">
              <a:off x="11129014" y="895662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>
              <a:extLst>
                <a:ext uri="{FF2B5EF4-FFF2-40B4-BE49-F238E27FC236}">
                  <a16:creationId xmlns:a16="http://schemas.microsoft.com/office/drawing/2014/main" id="{7EABA1A2-F7BA-4FB5-AD0A-A4DBBCF6F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1980000" flipH="1">
              <a:off x="11249872" y="968091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7EA99E51-908F-4D65-AC2B-A8E75A1FE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2160000" flipH="1">
              <a:off x="11366875" y="1048084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5F2D126B-7D1C-4D2C-97D5-2D8C686B78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2280000" flipH="1">
              <a:off x="11474058" y="1131525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74B20164-1C4E-4FA3-A2E5-389E740773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2400000" flipH="1">
              <a:off x="11583303" y="1221790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C54E7AD9-228F-47CD-A598-CB579B489A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2520000" flipH="1">
              <a:off x="11685344" y="1321772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D7D2B81A-6082-4668-8AA7-F2757C8EC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2700000" flipH="1">
              <a:off x="11787704" y="1417630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1469BD5F-3BFE-4BA0-A24F-7F80A73B82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2820000" flipH="1">
              <a:off x="11880859" y="1517931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224D532A-F49F-4BB9-AAA6-8B2B89CB6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2940000" flipH="1">
              <a:off x="11969252" y="1627437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EB2224AE-40A4-483D-991E-9490A01B76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3060000" flipH="1">
              <a:off x="12062016" y="1736011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DD3DE117-F3FA-4657-B4A7-40DE41238F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2074680" y="1910249"/>
              <a:ext cx="117320" cy="82912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>
              <a:extLst>
                <a:ext uri="{FF2B5EF4-FFF2-40B4-BE49-F238E27FC236}">
                  <a16:creationId xmlns:a16="http://schemas.microsoft.com/office/drawing/2014/main" id="{D85EA1EB-1126-463C-AD87-4FB126C6FF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2149943" y="2083594"/>
              <a:ext cx="39676" cy="21436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90336723-7646-4B25-9EE9-519CC83342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180000" flipH="1">
              <a:off x="9127990" y="334251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652B6D8B-5579-4262-9376-B702382B0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300000" flipH="1">
              <a:off x="8987576" y="336633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B07893BD-D1AE-48C1-91A9-D478793762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420000" flipH="1">
              <a:off x="8844859" y="351176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0C6FEEA5-8E66-4C31-92AD-01305FF488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540000" flipH="1">
              <a:off x="8706904" y="365719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>
              <a:extLst>
                <a:ext uri="{FF2B5EF4-FFF2-40B4-BE49-F238E27FC236}">
                  <a16:creationId xmlns:a16="http://schemas.microsoft.com/office/drawing/2014/main" id="{D3E18335-591C-4354-9390-DD371BB3F9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720000" flipH="1">
              <a:off x="8568008" y="387891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>
              <a:extLst>
                <a:ext uri="{FF2B5EF4-FFF2-40B4-BE49-F238E27FC236}">
                  <a16:creationId xmlns:a16="http://schemas.microsoft.com/office/drawing/2014/main" id="{151098D0-C2B4-4D61-92D5-C81DDBDA22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840000" flipH="1">
              <a:off x="8429112" y="410063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>
              <a:extLst>
                <a:ext uri="{FF2B5EF4-FFF2-40B4-BE49-F238E27FC236}">
                  <a16:creationId xmlns:a16="http://schemas.microsoft.com/office/drawing/2014/main" id="{3EACD9C3-3E01-47CF-BC68-BDAE22E30B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960000" flipH="1">
              <a:off x="8294968" y="446219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80A5C950-6480-44E0-9D50-F193147D55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1080000" flipH="1">
              <a:off x="8160824" y="482375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C68F1BDE-24EB-4308-AB69-F353C8598B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1260000" flipH="1">
              <a:off x="8027689" y="531848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D83E12EF-845B-41E6-BA82-F6CD46C0FE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1380000" flipH="1">
              <a:off x="7894554" y="581321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E646EE72-4D70-46B4-B655-74722AAC2A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1500000" flipH="1">
              <a:off x="7761419" y="630794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72BB073B-89FD-4B47-814B-A8EE7A1EE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1620000" flipH="1">
              <a:off x="7636645" y="689804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EEE25488-63A9-43E5-A03F-2E628C3B2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1800000" flipH="1">
              <a:off x="7511871" y="751195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>
              <a:extLst>
                <a:ext uri="{FF2B5EF4-FFF2-40B4-BE49-F238E27FC236}">
                  <a16:creationId xmlns:a16="http://schemas.microsoft.com/office/drawing/2014/main" id="{2BE7FDEE-BD70-4D8F-B5CE-4D03F1D00E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1920000" flipH="1">
              <a:off x="7387899" y="819771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>
              <a:extLst>
                <a:ext uri="{FF2B5EF4-FFF2-40B4-BE49-F238E27FC236}">
                  <a16:creationId xmlns:a16="http://schemas.microsoft.com/office/drawing/2014/main" id="{3039673A-8522-4BFC-B8B2-7F2FEAED41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2040000" flipH="1">
              <a:off x="7268530" y="893163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47AB08C4-AF01-4D1D-90EA-A4113CFF99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2160000" flipH="1">
              <a:off x="7152030" y="976584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>
              <a:extLst>
                <a:ext uri="{FF2B5EF4-FFF2-40B4-BE49-F238E27FC236}">
                  <a16:creationId xmlns:a16="http://schemas.microsoft.com/office/drawing/2014/main" id="{FC8E7B06-FF45-4365-9DF4-E8E315A5B3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2340000" flipH="1">
              <a:off x="7041695" y="1060025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>
              <a:extLst>
                <a:ext uri="{FF2B5EF4-FFF2-40B4-BE49-F238E27FC236}">
                  <a16:creationId xmlns:a16="http://schemas.microsoft.com/office/drawing/2014/main" id="{08F00765-F5EC-427C-A7A1-CDFA0406F2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2460000" flipH="1">
              <a:off x="6931360" y="1143466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>
              <a:extLst>
                <a:ext uri="{FF2B5EF4-FFF2-40B4-BE49-F238E27FC236}">
                  <a16:creationId xmlns:a16="http://schemas.microsoft.com/office/drawing/2014/main" id="{2FE1EF8A-C81D-4879-9142-3697CA0BCB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2580000" flipH="1">
              <a:off x="6819070" y="1235864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>
              <a:extLst>
                <a:ext uri="{FF2B5EF4-FFF2-40B4-BE49-F238E27FC236}">
                  <a16:creationId xmlns:a16="http://schemas.microsoft.com/office/drawing/2014/main" id="{D80C0B62-6F07-4DD2-B308-F3C29F2944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2700000" flipH="1">
              <a:off x="6721359" y="1332746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>
              <a:extLst>
                <a:ext uri="{FF2B5EF4-FFF2-40B4-BE49-F238E27FC236}">
                  <a16:creationId xmlns:a16="http://schemas.microsoft.com/office/drawing/2014/main" id="{E9C7C8CB-2D13-4138-B3C1-B78EC19B59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2880000" flipH="1">
              <a:off x="6617467" y="1429423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>
              <a:extLst>
                <a:ext uri="{FF2B5EF4-FFF2-40B4-BE49-F238E27FC236}">
                  <a16:creationId xmlns:a16="http://schemas.microsoft.com/office/drawing/2014/main" id="{8EB1BC7E-04BC-423C-843D-7C149C25A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3000000" flipH="1">
              <a:off x="6520032" y="1527285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>
              <a:extLst>
                <a:ext uri="{FF2B5EF4-FFF2-40B4-BE49-F238E27FC236}">
                  <a16:creationId xmlns:a16="http://schemas.microsoft.com/office/drawing/2014/main" id="{A8BA62C3-B17C-4AD0-B585-1C42ED7456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3120000" flipH="1">
              <a:off x="6429579" y="1641610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Straight Connector 178">
              <a:extLst>
                <a:ext uri="{FF2B5EF4-FFF2-40B4-BE49-F238E27FC236}">
                  <a16:creationId xmlns:a16="http://schemas.microsoft.com/office/drawing/2014/main" id="{1B6F8BD1-22F9-4EE2-93C7-F859F3B990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3240000" flipH="1">
              <a:off x="6340532" y="1750423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Connector 179">
              <a:extLst>
                <a:ext uri="{FF2B5EF4-FFF2-40B4-BE49-F238E27FC236}">
                  <a16:creationId xmlns:a16="http://schemas.microsoft.com/office/drawing/2014/main" id="{B173F2AA-33AE-4A43-AFA9-50C60D6F68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3420000" flipH="1">
              <a:off x="6261757" y="1860178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>
              <a:extLst>
                <a:ext uri="{FF2B5EF4-FFF2-40B4-BE49-F238E27FC236}">
                  <a16:creationId xmlns:a16="http://schemas.microsoft.com/office/drawing/2014/main" id="{16339DB1-5BB0-42C5-B12D-7555AD403D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3540000" flipH="1">
              <a:off x="6184144" y="1979619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>
              <a:extLst>
                <a:ext uri="{FF2B5EF4-FFF2-40B4-BE49-F238E27FC236}">
                  <a16:creationId xmlns:a16="http://schemas.microsoft.com/office/drawing/2014/main" id="{1413BF1A-CE02-41EB-8977-EBE39AE0DA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3660000" flipH="1">
              <a:off x="6106531" y="2099060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>
              <a:extLst>
                <a:ext uri="{FF2B5EF4-FFF2-40B4-BE49-F238E27FC236}">
                  <a16:creationId xmlns:a16="http://schemas.microsoft.com/office/drawing/2014/main" id="{7899680C-3DC7-4B71-8D34-7EE8306FE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3780000" flipH="1">
              <a:off x="6043206" y="2222556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>
              <a:extLst>
                <a:ext uri="{FF2B5EF4-FFF2-40B4-BE49-F238E27FC236}">
                  <a16:creationId xmlns:a16="http://schemas.microsoft.com/office/drawing/2014/main" id="{13B57EA5-419A-4EE0-BB93-356B12F6D0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3960000" flipH="1">
              <a:off x="5978913" y="2344301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>
              <a:extLst>
                <a:ext uri="{FF2B5EF4-FFF2-40B4-BE49-F238E27FC236}">
                  <a16:creationId xmlns:a16="http://schemas.microsoft.com/office/drawing/2014/main" id="{37A79B15-73B1-417F-A985-25FBC893F7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4080000" flipH="1">
              <a:off x="5912438" y="2470678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>
              <a:extLst>
                <a:ext uri="{FF2B5EF4-FFF2-40B4-BE49-F238E27FC236}">
                  <a16:creationId xmlns:a16="http://schemas.microsoft.com/office/drawing/2014/main" id="{566DE9DC-92E2-44D8-B7D0-D1295DD8F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4200000" flipH="1">
              <a:off x="5858875" y="2600922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>
              <a:extLst>
                <a:ext uri="{FF2B5EF4-FFF2-40B4-BE49-F238E27FC236}">
                  <a16:creationId xmlns:a16="http://schemas.microsoft.com/office/drawing/2014/main" id="{A9A1F3CD-685D-4541-8715-91E39B1E23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4320000" flipH="1">
              <a:off x="5808182" y="2734040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>
              <a:extLst>
                <a:ext uri="{FF2B5EF4-FFF2-40B4-BE49-F238E27FC236}">
                  <a16:creationId xmlns:a16="http://schemas.microsoft.com/office/drawing/2014/main" id="{C63E90F9-BD80-4805-A68E-CA56D5249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4500000" flipH="1">
              <a:off x="5773263" y="2866860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>
              <a:extLst>
                <a:ext uri="{FF2B5EF4-FFF2-40B4-BE49-F238E27FC236}">
                  <a16:creationId xmlns:a16="http://schemas.microsoft.com/office/drawing/2014/main" id="{1014402D-979B-4D18-9E85-4D8F6C986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4620000" flipH="1">
              <a:off x="5735963" y="3002061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>
              <a:extLst>
                <a:ext uri="{FF2B5EF4-FFF2-40B4-BE49-F238E27FC236}">
                  <a16:creationId xmlns:a16="http://schemas.microsoft.com/office/drawing/2014/main" id="{2A04AE49-4B0B-4908-B1DB-480F568D28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4740000" flipH="1">
              <a:off x="5700105" y="3138910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>
              <a:extLst>
                <a:ext uri="{FF2B5EF4-FFF2-40B4-BE49-F238E27FC236}">
                  <a16:creationId xmlns:a16="http://schemas.microsoft.com/office/drawing/2014/main" id="{3293E6AC-4EF0-4B88-AC7E-BCB112010B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4860000" flipH="1">
              <a:off x="5665939" y="3275489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Straight Connector 191">
              <a:extLst>
                <a:ext uri="{FF2B5EF4-FFF2-40B4-BE49-F238E27FC236}">
                  <a16:creationId xmlns:a16="http://schemas.microsoft.com/office/drawing/2014/main" id="{6344B49D-AFCD-4426-AC08-F3128282C3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5040000" flipH="1">
              <a:off x="5644476" y="3414251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Straight Connector 192">
              <a:extLst>
                <a:ext uri="{FF2B5EF4-FFF2-40B4-BE49-F238E27FC236}">
                  <a16:creationId xmlns:a16="http://schemas.microsoft.com/office/drawing/2014/main" id="{83B776AB-0884-47E4-AC8D-69A19A6103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5160000" flipH="1">
              <a:off x="5626530" y="3554628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Straight Connector 193">
              <a:extLst>
                <a:ext uri="{FF2B5EF4-FFF2-40B4-BE49-F238E27FC236}">
                  <a16:creationId xmlns:a16="http://schemas.microsoft.com/office/drawing/2014/main" id="{01EC5397-87DB-4803-855B-44DFE9BBB8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5280000" flipH="1">
              <a:off x="5616429" y="3691831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>
              <a:extLst>
                <a:ext uri="{FF2B5EF4-FFF2-40B4-BE49-F238E27FC236}">
                  <a16:creationId xmlns:a16="http://schemas.microsoft.com/office/drawing/2014/main" id="{18EF0075-59DA-4C16-BF01-C65EE2DDD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5400000" flipH="1">
              <a:off x="5611319" y="3835374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>
              <a:extLst>
                <a:ext uri="{FF2B5EF4-FFF2-40B4-BE49-F238E27FC236}">
                  <a16:creationId xmlns:a16="http://schemas.microsoft.com/office/drawing/2014/main" id="{9ABF3642-CC62-4EA5-8A59-1AFF97A560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5580000" flipH="1">
              <a:off x="5608540" y="3975726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Connector 196">
              <a:extLst>
                <a:ext uri="{FF2B5EF4-FFF2-40B4-BE49-F238E27FC236}">
                  <a16:creationId xmlns:a16="http://schemas.microsoft.com/office/drawing/2014/main" id="{F7715913-AE6D-4FFC-A6EC-E7EE027D27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5700000" flipH="1">
              <a:off x="5605761" y="4116078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Connector 197">
              <a:extLst>
                <a:ext uri="{FF2B5EF4-FFF2-40B4-BE49-F238E27FC236}">
                  <a16:creationId xmlns:a16="http://schemas.microsoft.com/office/drawing/2014/main" id="{46B78CB6-17D0-445E-A523-FD18D3BE29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5820000" flipH="1">
              <a:off x="5624195" y="4254218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Connector 198">
              <a:extLst>
                <a:ext uri="{FF2B5EF4-FFF2-40B4-BE49-F238E27FC236}">
                  <a16:creationId xmlns:a16="http://schemas.microsoft.com/office/drawing/2014/main" id="{783E7655-41DA-4DFA-9DEC-FD37064F0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5940000" flipH="1">
              <a:off x="5642629" y="4392358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>
              <a:extLst>
                <a:ext uri="{FF2B5EF4-FFF2-40B4-BE49-F238E27FC236}">
                  <a16:creationId xmlns:a16="http://schemas.microsoft.com/office/drawing/2014/main" id="{5E953697-F897-4DE0-B735-80C721129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6120000" flipH="1">
              <a:off x="5654818" y="4536385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7C7CED19-0566-4D81-A59A-5A3561F1B7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6240000" flipH="1">
              <a:off x="5684446" y="4671367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>
              <a:extLst>
                <a:ext uri="{FF2B5EF4-FFF2-40B4-BE49-F238E27FC236}">
                  <a16:creationId xmlns:a16="http://schemas.microsoft.com/office/drawing/2014/main" id="{CE247A59-B18F-4331-BC8D-07C3DA5E8E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6360000" flipH="1">
              <a:off x="5714074" y="4808730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>
              <a:extLst>
                <a:ext uri="{FF2B5EF4-FFF2-40B4-BE49-F238E27FC236}">
                  <a16:creationId xmlns:a16="http://schemas.microsoft.com/office/drawing/2014/main" id="{F21C3132-6A07-4EB5-A00C-2176067CB1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6480000" flipH="1">
              <a:off x="5748464" y="4948474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>
              <a:extLst>
                <a:ext uri="{FF2B5EF4-FFF2-40B4-BE49-F238E27FC236}">
                  <a16:creationId xmlns:a16="http://schemas.microsoft.com/office/drawing/2014/main" id="{4067D677-3FA9-4187-B1CA-F6298A917C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6660000" flipH="1">
              <a:off x="5792091" y="5077607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>
              <a:extLst>
                <a:ext uri="{FF2B5EF4-FFF2-40B4-BE49-F238E27FC236}">
                  <a16:creationId xmlns:a16="http://schemas.microsoft.com/office/drawing/2014/main" id="{82E9FC80-B3E8-47CE-862C-9F6E9E598A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6780000" flipH="1">
              <a:off x="5847441" y="5211223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>
              <a:extLst>
                <a:ext uri="{FF2B5EF4-FFF2-40B4-BE49-F238E27FC236}">
                  <a16:creationId xmlns:a16="http://schemas.microsoft.com/office/drawing/2014/main" id="{2D383F3C-A57C-472A-9E05-CCD8A4F8E5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6900000" flipH="1">
              <a:off x="5900410" y="5342458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>
              <a:extLst>
                <a:ext uri="{FF2B5EF4-FFF2-40B4-BE49-F238E27FC236}">
                  <a16:creationId xmlns:a16="http://schemas.microsoft.com/office/drawing/2014/main" id="{E534D376-6ABA-4DF9-BBEA-EB5A881804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rot="-7020000" flipH="1">
              <a:off x="5955760" y="5473693"/>
              <a:ext cx="3394" cy="182880"/>
            </a:xfrm>
            <a:prstGeom prst="line">
              <a:avLst/>
            </a:prstGeom>
            <a:ln>
              <a:solidFill>
                <a:srgbClr val="FFFFFF">
                  <a:alpha val="3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Picture 4">
            <a:extLst>
              <a:ext uri="{FF2B5EF4-FFF2-40B4-BE49-F238E27FC236}">
                <a16:creationId xmlns:a16="http://schemas.microsoft.com/office/drawing/2014/main" id="{DF459594-F500-4487-8885-AE1206B61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2270" y="2372076"/>
            <a:ext cx="6050960" cy="37713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3138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DC8CDD5-F140-6F6D-42A5-1745C6FD8F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07C38FC-4CE8-E57C-5E38-D6FE4FB1D5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AD9572D-C8CB-9810-143A-A55E41CF6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1150076"/>
            <a:ext cx="3659389" cy="4557849"/>
          </a:xfrm>
        </p:spPr>
        <p:txBody>
          <a:bodyPr>
            <a:normAutofit/>
          </a:bodyPr>
          <a:lstStyle/>
          <a:p>
            <a:r>
              <a:rPr lang="it-IT" dirty="0"/>
              <a:t>Tra le 3 E esiste una relazione sequenziale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4F6756A-B563-E8BB-D515-35A0B472B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6923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AC13E31-6FA8-E1DA-1027-32B8F3A44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9301" y="465438"/>
            <a:ext cx="6960321" cy="6771503"/>
          </a:xfrm>
        </p:spPr>
        <p:txBody>
          <a:bodyPr>
            <a:noAutofit/>
          </a:bodyPr>
          <a:lstStyle/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it-IT" altLang="it-IT" sz="2200" dirty="0"/>
          </a:p>
          <a:p>
            <a:pPr marL="0" indent="0" algn="ctr">
              <a:buNone/>
            </a:pPr>
            <a:r>
              <a:rPr lang="it-IT" sz="2400" dirty="0">
                <a:solidFill>
                  <a:srgbClr val="FF0000"/>
                </a:solidFill>
                <a:effectLst/>
              </a:rPr>
              <a:t>VERIFICA DELL’EFFICACIA DELL’AZIONE AMMINISTRATIVA </a:t>
            </a:r>
            <a:endParaRPr lang="it-IT" sz="2400" dirty="0"/>
          </a:p>
          <a:p>
            <a:pPr marL="0" indent="0" algn="ctr">
              <a:buNone/>
            </a:pPr>
            <a:r>
              <a:rPr lang="it-IT" sz="2400" dirty="0">
                <a:effectLst/>
              </a:rPr>
              <a:t>(idoneità̀ dell’azione a soddisfare i bisogni) </a:t>
            </a:r>
            <a:endParaRPr lang="it-IT" sz="2400" dirty="0"/>
          </a:p>
          <a:p>
            <a:pPr marL="0" indent="0" algn="ctr">
              <a:buNone/>
            </a:pPr>
            <a:r>
              <a:rPr lang="it-IT" sz="3200" dirty="0">
                <a:effectLst/>
              </a:rPr>
              <a:t>⇩</a:t>
            </a:r>
          </a:p>
          <a:p>
            <a:pPr marL="0" indent="0" algn="ctr">
              <a:buNone/>
            </a:pPr>
            <a:r>
              <a:rPr lang="it-IT" sz="2400" dirty="0">
                <a:solidFill>
                  <a:srgbClr val="FF0000"/>
                </a:solidFill>
                <a:effectLst/>
              </a:rPr>
              <a:t>RICERCA DELL’EFFICIENZA </a:t>
            </a:r>
            <a:endParaRPr lang="it-IT" sz="2400" dirty="0"/>
          </a:p>
          <a:p>
            <a:pPr marL="0" indent="0" algn="ctr">
              <a:buNone/>
            </a:pPr>
            <a:r>
              <a:rPr lang="it-IT" sz="2400" dirty="0">
                <a:effectLst/>
              </a:rPr>
              <a:t>(individuazione delle modalità̀ di produzione di prestazioni e servizi con il minor impiego di risorse)</a:t>
            </a:r>
          </a:p>
          <a:p>
            <a:pPr marL="0" indent="0" algn="ctr">
              <a:buNone/>
            </a:pPr>
            <a:r>
              <a:rPr lang="it-IT" sz="3200" dirty="0">
                <a:effectLst/>
              </a:rPr>
              <a:t> ⇩</a:t>
            </a:r>
            <a:endParaRPr lang="it-IT" sz="3200" dirty="0"/>
          </a:p>
          <a:p>
            <a:pPr marL="0" indent="0" algn="ctr">
              <a:buNone/>
            </a:pPr>
            <a:r>
              <a:rPr lang="it-IT" sz="2400" dirty="0">
                <a:solidFill>
                  <a:srgbClr val="FF0000"/>
                </a:solidFill>
                <a:effectLst/>
              </a:rPr>
              <a:t>RISPETTO DEL PRINCIPIO DI ECONOMICITÁ </a:t>
            </a:r>
            <a:endParaRPr lang="it-IT" sz="2400" dirty="0"/>
          </a:p>
          <a:p>
            <a:pPr marL="0" indent="0" algn="ctr">
              <a:buNone/>
            </a:pPr>
            <a:r>
              <a:rPr lang="it-IT" sz="2400" dirty="0">
                <a:effectLst/>
              </a:rPr>
              <a:t>(verifica che il livello di risorse disponibili, acquisito tramite trasferimenti, tributi, prezzi dei servizi e altro, sia coerente e compatibile con il livello dei bisogni che si è scelto o si è obbligati per legge a soddisfare) </a:t>
            </a:r>
            <a:endParaRPr lang="it-IT" sz="2400" dirty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it-IT" altLang="ja-JP" sz="22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sz="24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EAA42DF-F4E8-7F91-9D66-2A758DB08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695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0FFAF2A-523D-BAA7-4DD1-B31CF8DFAD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17BA37-21BD-C114-BE47-75CE843BE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608B0DB-AFB1-FD84-4FC5-7AA4C37F0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1150076"/>
            <a:ext cx="3659389" cy="4557849"/>
          </a:xfrm>
        </p:spPr>
        <p:txBody>
          <a:bodyPr>
            <a:normAutofit/>
          </a:bodyPr>
          <a:lstStyle/>
          <a:p>
            <a:r>
              <a:rPr lang="it-IT" dirty="0"/>
              <a:t>L’influenza degli stakeholder </a:t>
            </a:r>
            <a:br>
              <a:rPr lang="it-IT" dirty="0"/>
            </a:br>
            <a:r>
              <a:rPr lang="it-IT" dirty="0"/>
              <a:t>nel processo di bilancio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80DF6C5-AF54-104D-7FB3-3D1C31A73B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6923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1237677-1EFF-9AF2-0F72-FFDC6F0CB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9301" y="280087"/>
            <a:ext cx="6960321" cy="6771503"/>
          </a:xfrm>
        </p:spPr>
        <p:txBody>
          <a:bodyPr>
            <a:noAutofit/>
          </a:bodyPr>
          <a:lstStyle/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it-IT" altLang="it-IT" sz="2200" dirty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it-IT" altLang="it-IT" sz="2200" dirty="0"/>
              <a:t>Le scelte di bilancio riflettono la capacità degli organi decisionali di riportare a sintesi gli interessi divergenti o alternativi.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it-IT" altLang="it-IT" sz="2200" dirty="0"/>
              <a:t>Gli stakeholder organizzati cercano in diversi modi di influenzare le decisioni (rivolgendosi direttamente al decisore, attraverso i mass-media, attraverso politici di loro fiducia, etc.).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it-IT" altLang="it-IT" sz="2200" dirty="0"/>
              <a:t>Le istanze possono tutelare interessi generali (es. più risorse per la rigenerazione urbana), settoriali (es. più risorse per la mobilità sostenibile), territoriali (es. più risorse per un quartiere</a:t>
            </a:r>
            <a:r>
              <a:rPr lang="it-IT" altLang="ja-JP" sz="2200" dirty="0"/>
              <a:t>), sindacali (es. più risorse per gli insegnanti) o di limitati segmenti sociali (es. disabili).</a:t>
            </a:r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sz="24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A073BAAE-6138-85E8-EAA4-AE02B281F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13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4A39BF4-FC6C-35A0-D98A-38101FD01D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91549CF-2244-70B7-37F9-E3244ED293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59FF52D-A47C-127F-D41A-9A851F936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145" y="1150076"/>
            <a:ext cx="3925044" cy="4557849"/>
          </a:xfrm>
        </p:spPr>
        <p:txBody>
          <a:bodyPr>
            <a:normAutofit/>
          </a:bodyPr>
          <a:lstStyle/>
          <a:p>
            <a:r>
              <a:rPr lang="it-IT" dirty="0"/>
              <a:t>Il ciclo integrato della programmazione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6A7B297-D6A2-8428-0ED6-C423E40A35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6923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519F331-062D-51AD-D2E6-EBB7E2203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434" y="0"/>
            <a:ext cx="6960321" cy="5473146"/>
          </a:xfrm>
        </p:spPr>
        <p:txBody>
          <a:bodyPr>
            <a:noAutofit/>
          </a:bodyPr>
          <a:lstStyle/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r>
              <a:rPr lang="it-IT" altLang="it-IT" sz="2400" dirty="0">
                <a:solidFill>
                  <a:srgbClr val="FF0000"/>
                </a:solidFill>
              </a:rPr>
              <a:t>Programmazione strategica</a:t>
            </a:r>
          </a:p>
          <a:p>
            <a:pPr marL="1447800" lvl="2" indent="-457200">
              <a:lnSpc>
                <a:spcPct val="120000"/>
              </a:lnSpc>
            </a:pPr>
            <a:r>
              <a:rPr lang="it-IT" altLang="it-IT" sz="2200" dirty="0"/>
              <a:t>Linee di mandato </a:t>
            </a:r>
          </a:p>
          <a:p>
            <a:pPr marL="1447800" lvl="2" indent="-457200">
              <a:lnSpc>
                <a:spcPct val="120000"/>
              </a:lnSpc>
            </a:pPr>
            <a:r>
              <a:rPr lang="it-IT" altLang="it-IT" sz="2200" dirty="0"/>
              <a:t>Documento Unico di Programmazione sezione strategica (5 anni): definizione obiettivi strategici</a:t>
            </a:r>
          </a:p>
          <a:p>
            <a:pPr marL="990600" lvl="1" indent="-457200">
              <a:lnSpc>
                <a:spcPct val="120000"/>
              </a:lnSpc>
            </a:pPr>
            <a:r>
              <a:rPr lang="it-IT" altLang="it-IT" sz="2400" dirty="0">
                <a:solidFill>
                  <a:srgbClr val="FF0000"/>
                </a:solidFill>
              </a:rPr>
              <a:t>Programmazione operativa</a:t>
            </a:r>
          </a:p>
          <a:p>
            <a:pPr marL="1447800" lvl="2" indent="-457200">
              <a:lnSpc>
                <a:spcPct val="120000"/>
              </a:lnSpc>
            </a:pPr>
            <a:r>
              <a:rPr lang="it-IT" altLang="it-IT" sz="2200" dirty="0"/>
              <a:t>DUP sezione operativa (3 anni): definizione obiettivi operativi</a:t>
            </a:r>
          </a:p>
          <a:p>
            <a:pPr marL="1447800" lvl="2" indent="-457200">
              <a:lnSpc>
                <a:spcPct val="120000"/>
              </a:lnSpc>
            </a:pPr>
            <a:r>
              <a:rPr lang="it-IT" altLang="it-IT" sz="2200" dirty="0"/>
              <a:t>Bilancio di previsione (risorse finanziarie, risorse umane e strumentali)</a:t>
            </a:r>
          </a:p>
          <a:p>
            <a:pPr marL="990600" lvl="1" indent="-457200">
              <a:lnSpc>
                <a:spcPct val="120000"/>
              </a:lnSpc>
            </a:pPr>
            <a:r>
              <a:rPr lang="it-IT" altLang="it-IT" sz="2400" dirty="0">
                <a:solidFill>
                  <a:srgbClr val="FF0000"/>
                </a:solidFill>
              </a:rPr>
              <a:t>Programmazione esecutiva</a:t>
            </a:r>
          </a:p>
          <a:p>
            <a:pPr marL="1447800" lvl="2" indent="-457200">
              <a:lnSpc>
                <a:spcPct val="120000"/>
              </a:lnSpc>
            </a:pPr>
            <a:r>
              <a:rPr lang="it-IT" altLang="it-IT" sz="2200" dirty="0"/>
              <a:t>PEG, PDO, Performance</a:t>
            </a:r>
          </a:p>
          <a:p>
            <a:pPr marL="1447800" lvl="2" indent="-457200">
              <a:lnSpc>
                <a:spcPct val="120000"/>
              </a:lnSpc>
            </a:pPr>
            <a:r>
              <a:rPr lang="it-IT" altLang="it-IT" sz="2200" dirty="0"/>
              <a:t>Piano degli indicatori</a:t>
            </a:r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it-IT" altLang="it-IT" sz="22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sz="24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DDFF6793-BA17-BB02-9F0D-2DB8E7412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72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14A9736-6A0A-A795-92D8-B4D91B800E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C1F7B6D-B4C7-C0D7-6E44-8258444E8D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408BE2C-AAED-CBD1-CF94-54EBA8638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145" y="1150076"/>
            <a:ext cx="3925044" cy="4557849"/>
          </a:xfrm>
        </p:spPr>
        <p:txBody>
          <a:bodyPr>
            <a:normAutofit/>
          </a:bodyPr>
          <a:lstStyle/>
          <a:p>
            <a:r>
              <a:rPr lang="it-IT" dirty="0"/>
              <a:t>I documenti di programmazione da inserire </a:t>
            </a:r>
            <a:br>
              <a:rPr lang="it-IT" dirty="0"/>
            </a:br>
            <a:r>
              <a:rPr lang="it-IT" dirty="0"/>
              <a:t>nel </a:t>
            </a:r>
            <a:r>
              <a:rPr lang="it-IT" dirty="0" err="1"/>
              <a:t>dup</a:t>
            </a:r>
            <a:endParaRPr lang="it-IT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94C24E-8DF2-098F-5075-70555561FB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6923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7812754-EA13-25D8-4885-D7AA03609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5334" y="1458715"/>
            <a:ext cx="6960321" cy="5115697"/>
          </a:xfrm>
        </p:spPr>
        <p:txBody>
          <a:bodyPr>
            <a:noAutofit/>
          </a:bodyPr>
          <a:lstStyle/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r>
              <a:rPr lang="it-IT" altLang="it-IT" sz="2400" dirty="0"/>
              <a:t>Il Programma triennale e l’elenco annuale delle opere pubbliche</a:t>
            </a:r>
          </a:p>
          <a:p>
            <a:pPr marL="990600" lvl="1" indent="-457200">
              <a:lnSpc>
                <a:spcPct val="120000"/>
              </a:lnSpc>
            </a:pPr>
            <a:r>
              <a:rPr lang="it-IT" altLang="it-IT" sz="2400" dirty="0"/>
              <a:t>Il Programma di acquisto di beni, servizi e forniture</a:t>
            </a:r>
          </a:p>
          <a:p>
            <a:pPr marL="990600" lvl="1" indent="-457200">
              <a:lnSpc>
                <a:spcPct val="120000"/>
              </a:lnSpc>
            </a:pPr>
            <a:r>
              <a:rPr lang="it-IT" altLang="it-IT" sz="2400" dirty="0"/>
              <a:t>Il Piano delle alienazioni / valorizzazione dei beni immobili</a:t>
            </a:r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it-IT" altLang="it-IT" sz="22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sz="24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6B57175-95FC-26C1-33CE-80362F34E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3814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13DC10A-C534-34A9-AEF5-F4A4ADEEE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55444C72-EE37-F3EC-E1C0-83086F2F4A82}"/>
              </a:ext>
            </a:extLst>
          </p:cNvPr>
          <p:cNvSpPr txBox="1"/>
          <p:nvPr/>
        </p:nvSpPr>
        <p:spPr>
          <a:xfrm>
            <a:off x="417040" y="306391"/>
            <a:ext cx="6098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r>
              <a:rPr lang="it-IT" sz="1800" spc="-25" dirty="0">
                <a:solidFill>
                  <a:srgbClr val="FFFFFF"/>
                </a:solidFill>
                <a:effectLst/>
                <a:latin typeface="Bahnschrift" panose="020B0502040204020203" pitchFamily="34" charset="0"/>
                <a:ea typeface="Arial MT"/>
                <a:cs typeface="Arial MT"/>
              </a:rPr>
              <a:t>SEZIONE</a:t>
            </a:r>
            <a:r>
              <a:rPr lang="it-IT" sz="1800" spc="50" dirty="0">
                <a:solidFill>
                  <a:srgbClr val="FFFFFF"/>
                </a:solidFill>
                <a:effectLst/>
                <a:latin typeface="Bahnschrift" panose="020B0502040204020203" pitchFamily="34" charset="0"/>
                <a:ea typeface="Arial MT"/>
                <a:cs typeface="Arial MT"/>
              </a:rPr>
              <a:t> </a:t>
            </a:r>
            <a:r>
              <a:rPr lang="it-IT" sz="1800" spc="-10" dirty="0">
                <a:solidFill>
                  <a:srgbClr val="FFFFFF"/>
                </a:solidFill>
                <a:effectLst/>
                <a:latin typeface="Bahnschrift" panose="020B0502040204020203" pitchFamily="34" charset="0"/>
                <a:ea typeface="Arial MT"/>
                <a:cs typeface="Arial MT"/>
              </a:rPr>
              <a:t>STRATEGICA</a:t>
            </a:r>
            <a:r>
              <a:rPr lang="it-IT" dirty="0">
                <a:effectLst/>
              </a:rPr>
              <a:t> </a:t>
            </a:r>
            <a:endParaRPr lang="it-IT" dirty="0"/>
          </a:p>
        </p:txBody>
      </p:sp>
      <p:sp>
        <p:nvSpPr>
          <p:cNvPr id="64" name="Textbox 20">
            <a:extLst>
              <a:ext uri="{FF2B5EF4-FFF2-40B4-BE49-F238E27FC236}">
                <a16:creationId xmlns:a16="http://schemas.microsoft.com/office/drawing/2014/main" id="{7E8A00DD-BB24-1D59-0EA2-8848D933E6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434" y="1487873"/>
            <a:ext cx="6102350" cy="182563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213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213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213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213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213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213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213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213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2138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21388" algn="r"/>
              </a:tabLst>
            </a:pPr>
            <a:r>
              <a:rPr kumimoji="0" lang="it-IT" altLang="it-IT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" panose="020B0502040204020203" pitchFamily="34" charset="0"/>
                <a:ea typeface="Arial MT"/>
                <a:cs typeface="Arial MT"/>
              </a:rPr>
              <a:t>Obiettivi del Governo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Textbox 22">
            <a:extLst>
              <a:ext uri="{FF2B5EF4-FFF2-40B4-BE49-F238E27FC236}">
                <a16:creationId xmlns:a16="http://schemas.microsoft.com/office/drawing/2014/main" id="{E0D123D6-43F8-3679-68B1-9B20E7FA3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6249" y="3094778"/>
            <a:ext cx="6102350" cy="182563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1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1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1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1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1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1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1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1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15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51550" algn="r"/>
              </a:tabLst>
            </a:pPr>
            <a:r>
              <a:rPr kumimoji="0" lang="it-IT" altLang="it-IT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" panose="020B0502040204020203" pitchFamily="34" charset="0"/>
                <a:ea typeface="Arial MT"/>
                <a:cs typeface="Arial MT"/>
              </a:rPr>
              <a:t>Il contesto economico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Textbox 23">
            <a:extLst>
              <a:ext uri="{FF2B5EF4-FFF2-40B4-BE49-F238E27FC236}">
                <a16:creationId xmlns:a16="http://schemas.microsoft.com/office/drawing/2014/main" id="{B5F3211D-17BC-2478-8665-2A0799B70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434" y="3735223"/>
            <a:ext cx="6102350" cy="182562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47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47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47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47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47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47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47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47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47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54725" algn="r"/>
              </a:tabLst>
            </a:pPr>
            <a:r>
              <a:rPr kumimoji="0" lang="it-IT" altLang="it-IT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" panose="020B0502040204020203" pitchFamily="34" charset="0"/>
                <a:ea typeface="Arial MT"/>
                <a:cs typeface="Arial MT"/>
              </a:rPr>
              <a:t>Il contesto ambientale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Textbox 24">
            <a:extLst>
              <a:ext uri="{FF2B5EF4-FFF2-40B4-BE49-F238E27FC236}">
                <a16:creationId xmlns:a16="http://schemas.microsoft.com/office/drawing/2014/main" id="{C8B587DE-6344-39FC-5A84-8066AF76D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6249" y="2427586"/>
            <a:ext cx="6102350" cy="182563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499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499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499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499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499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499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499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499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4996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49963" algn="r"/>
              </a:tabLst>
            </a:pPr>
            <a:r>
              <a:rPr kumimoji="0" lang="it-IT" altLang="it-IT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" panose="020B0502040204020203" pitchFamily="34" charset="0"/>
                <a:ea typeface="Arial MT"/>
                <a:cs typeface="Arial MT"/>
              </a:rPr>
              <a:t>L’evoluzione dei flussi finanziari e situazione economico-patrimoniale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Textbox 25">
            <a:extLst>
              <a:ext uri="{FF2B5EF4-FFF2-40B4-BE49-F238E27FC236}">
                <a16:creationId xmlns:a16="http://schemas.microsoft.com/office/drawing/2014/main" id="{34F4A51F-A5F8-CD64-93A1-646113910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434" y="2754239"/>
            <a:ext cx="6102350" cy="182563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47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47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47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47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47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47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47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47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47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54725" algn="r"/>
              </a:tabLst>
            </a:pPr>
            <a:r>
              <a:rPr kumimoji="0" lang="it-IT" altLang="it-IT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" panose="020B0502040204020203" pitchFamily="34" charset="0"/>
                <a:ea typeface="Arial MT"/>
                <a:cs typeface="Arial MT"/>
              </a:rPr>
              <a:t>Il patrimonio dell’Ente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Textbox 26">
            <a:extLst>
              <a:ext uri="{FF2B5EF4-FFF2-40B4-BE49-F238E27FC236}">
                <a16:creationId xmlns:a16="http://schemas.microsoft.com/office/drawing/2014/main" id="{A082033D-964E-04CA-C129-011A0C3D2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6249" y="3382887"/>
            <a:ext cx="6102350" cy="182562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63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63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63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63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63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63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63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63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63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56313" algn="r"/>
              </a:tabLst>
            </a:pPr>
            <a:r>
              <a:rPr kumimoji="0" lang="it-IT" altLang="it-IT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" panose="020B0502040204020203" pitchFamily="34" charset="0"/>
                <a:ea typeface="Arial MT"/>
                <a:cs typeface="Arial MT"/>
              </a:rPr>
              <a:t>La salute finanziaria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Textbox 27">
            <a:extLst>
              <a:ext uri="{FF2B5EF4-FFF2-40B4-BE49-F238E27FC236}">
                <a16:creationId xmlns:a16="http://schemas.microsoft.com/office/drawing/2014/main" id="{7C9AAD86-3F05-528A-3FE2-CFB7D96D4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6249" y="4123884"/>
            <a:ext cx="6102350" cy="182562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31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31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31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31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31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31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31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31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31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53138" algn="r"/>
              </a:tabLst>
            </a:pPr>
            <a:r>
              <a:rPr kumimoji="0" lang="it-IT" altLang="it-IT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" panose="020B0502040204020203" pitchFamily="34" charset="0"/>
                <a:ea typeface="Arial MT"/>
                <a:cs typeface="Arial MT"/>
              </a:rPr>
              <a:t>Le risorse umane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Textbox 28">
            <a:extLst>
              <a:ext uri="{FF2B5EF4-FFF2-40B4-BE49-F238E27FC236}">
                <a16:creationId xmlns:a16="http://schemas.microsoft.com/office/drawing/2014/main" id="{FAB729B7-24B7-5274-F62F-FDE07456E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6249" y="4512295"/>
            <a:ext cx="6102350" cy="182563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27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27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27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27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27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27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27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27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27738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27738" algn="r"/>
              </a:tabLst>
            </a:pPr>
            <a:r>
              <a:rPr kumimoji="0" lang="it-IT" altLang="it-IT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" panose="020B0502040204020203" pitchFamily="34" charset="0"/>
                <a:ea typeface="Arial MT"/>
                <a:cs typeface="Arial MT"/>
              </a:rPr>
              <a:t>I servizi pubblici locali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Textbox 29">
            <a:extLst>
              <a:ext uri="{FF2B5EF4-FFF2-40B4-BE49-F238E27FC236}">
                <a16:creationId xmlns:a16="http://schemas.microsoft.com/office/drawing/2014/main" id="{21E70F75-52C2-A57E-1C03-018A0F74C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9434" y="4922783"/>
            <a:ext cx="6102350" cy="182563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79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79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79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79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79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79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79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79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79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57900" algn="r"/>
              </a:tabLst>
            </a:pPr>
            <a:r>
              <a:rPr kumimoji="0" lang="it-IT" altLang="it-IT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" panose="020B0502040204020203" pitchFamily="34" charset="0"/>
                <a:ea typeface="Arial MT"/>
                <a:cs typeface="Arial MT"/>
              </a:rPr>
              <a:t>Le società partecipate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kumimoji="0" lang="it-IT" altLang="it-IT" sz="13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Bahnschrift" panose="020B0502040204020203" pitchFamily="34" charset="0"/>
              <a:ea typeface="Arial MT"/>
              <a:cs typeface="Arial MT"/>
            </a:endParaRPr>
          </a:p>
        </p:txBody>
      </p:sp>
      <p:sp>
        <p:nvSpPr>
          <p:cNvPr id="74" name="Rectangle 110">
            <a:extLst>
              <a:ext uri="{FF2B5EF4-FFF2-40B4-BE49-F238E27FC236}">
                <a16:creationId xmlns:a16="http://schemas.microsoft.com/office/drawing/2014/main" id="{A458823A-907F-12D3-36B6-0BD8C30F1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524" y="119036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rebuchet MS" panose="020B0703020202090204" pitchFamily="34" charset="0"/>
                <a:ea typeface="Arial MT"/>
                <a:cs typeface="Arial MT"/>
              </a:rPr>
              <a:t>QUADRO DELLE CONDIZIONI ESTERNE</a:t>
            </a:r>
            <a:endParaRPr kumimoji="0" lang="it-IT" altLang="it-IT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115">
            <a:extLst>
              <a:ext uri="{FF2B5EF4-FFF2-40B4-BE49-F238E27FC236}">
                <a16:creationId xmlns:a16="http://schemas.microsoft.com/office/drawing/2014/main" id="{C5C72834-A6C5-B293-C955-4C123B154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524" y="-89559"/>
            <a:ext cx="2608406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it-IT" alt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anose="020B0703020202090204" pitchFamily="34" charset="0"/>
              <a:ea typeface="Arial MT"/>
              <a:cs typeface="Arial M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100" b="1" dirty="0">
              <a:latin typeface="Trebuchet MS" panose="020B0703020202090204" pitchFamily="34" charset="0"/>
              <a:ea typeface="Arial MT"/>
              <a:cs typeface="Arial M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anose="020B0703020202090204" pitchFamily="34" charset="0"/>
              <a:ea typeface="Arial MT"/>
              <a:cs typeface="Arial M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100" b="1" dirty="0">
              <a:latin typeface="Trebuchet MS" panose="020B0703020202090204" pitchFamily="34" charset="0"/>
              <a:ea typeface="Arial MT"/>
              <a:cs typeface="Arial M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anose="020B0703020202090204" pitchFamily="34" charset="0"/>
              <a:ea typeface="Arial MT"/>
              <a:cs typeface="Arial M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100" b="1" dirty="0">
              <a:latin typeface="Trebuchet MS" panose="020B0703020202090204" pitchFamily="34" charset="0"/>
              <a:ea typeface="Arial MT"/>
              <a:cs typeface="Arial M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anose="020B0703020202090204" pitchFamily="34" charset="0"/>
              <a:ea typeface="Arial MT"/>
              <a:cs typeface="Arial M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anose="020B0703020202090204" pitchFamily="34" charset="0"/>
              <a:ea typeface="Arial MT"/>
              <a:cs typeface="Arial M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anose="020B0703020202090204" pitchFamily="34" charset="0"/>
                <a:ea typeface="Arial MT"/>
                <a:cs typeface="Arial MT"/>
              </a:rPr>
              <a:t>QUADRO DELLE CONDIZIONI INTERNE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anose="020B0703020202090204" pitchFamily="34" charset="0"/>
              <a:ea typeface="Arial MT"/>
              <a:cs typeface="Arial M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it-IT" altLang="it-IT" sz="1100" b="1" dirty="0">
              <a:latin typeface="Trebuchet MS" panose="020B070302020209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122">
            <a:extLst>
              <a:ext uri="{FF2B5EF4-FFF2-40B4-BE49-F238E27FC236}">
                <a16:creationId xmlns:a16="http://schemas.microsoft.com/office/drawing/2014/main" id="{5BE78DC6-743D-0D26-2B6C-D56D30FE4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524" y="16475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Textbox 30">
            <a:extLst>
              <a:ext uri="{FF2B5EF4-FFF2-40B4-BE49-F238E27FC236}">
                <a16:creationId xmlns:a16="http://schemas.microsoft.com/office/drawing/2014/main" id="{4734EB61-56E5-2D4F-AEA0-D0BF4DEAF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448" y="5718041"/>
            <a:ext cx="6102350" cy="182563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64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64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64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64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64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64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64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64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6425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64250" algn="r"/>
              </a:tabLst>
            </a:pPr>
            <a:r>
              <a:rPr kumimoji="0" lang="it-IT" altLang="it-IT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" panose="020B0502040204020203" pitchFamily="34" charset="0"/>
                <a:ea typeface="Arial MT"/>
                <a:cs typeface="Arial MT"/>
              </a:rPr>
              <a:t>Politiche di bilancio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Textbox 31">
            <a:extLst>
              <a:ext uri="{FF2B5EF4-FFF2-40B4-BE49-F238E27FC236}">
                <a16:creationId xmlns:a16="http://schemas.microsoft.com/office/drawing/2014/main" id="{48B39F41-4F90-CB3D-83C8-39A73D93D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3394" y="6157118"/>
            <a:ext cx="6002458" cy="182563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63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63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63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63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63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63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63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63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60563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56313" algn="r"/>
              </a:tabLst>
            </a:pPr>
            <a:r>
              <a:rPr kumimoji="0" lang="it-IT" altLang="it-IT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Bahnschrift" panose="020B0502040204020203" pitchFamily="34" charset="0"/>
                <a:ea typeface="Arial MT"/>
                <a:cs typeface="Arial MT"/>
              </a:rPr>
              <a:t>Indirizzi ed obiettivi strategici</a:t>
            </a:r>
            <a:r>
              <a:rPr kumimoji="0" lang="it-IT" altLang="it-IT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125">
            <a:extLst>
              <a:ext uri="{FF2B5EF4-FFF2-40B4-BE49-F238E27FC236}">
                <a16:creationId xmlns:a16="http://schemas.microsoft.com/office/drawing/2014/main" id="{08688A7E-3523-13EF-63E1-15B9D30B0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377" y="533066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anose="020B0703020202090204" pitchFamily="34" charset="0"/>
                <a:ea typeface="Arial MT"/>
                <a:cs typeface="Arial MT"/>
              </a:rPr>
              <a:t>POLITICHE DI BILANCIO, INDIRIZZI ED OBIETTIVI STRATEGICI</a:t>
            </a:r>
            <a:endParaRPr kumimoji="0" lang="it-IT" altLang="it-IT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128">
            <a:extLst>
              <a:ext uri="{FF2B5EF4-FFF2-40B4-BE49-F238E27FC236}">
                <a16:creationId xmlns:a16="http://schemas.microsoft.com/office/drawing/2014/main" id="{A953D94D-D0BD-0BF8-3D7C-0558F4931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113" y="453608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Textbox 21">
            <a:extLst>
              <a:ext uri="{FF2B5EF4-FFF2-40B4-BE49-F238E27FC236}">
                <a16:creationId xmlns:a16="http://schemas.microsoft.com/office/drawing/2014/main" id="{2EA5E9D4-1DCC-4E2D-233C-E46FCEEBD2B9}"/>
              </a:ext>
            </a:extLst>
          </p:cNvPr>
          <p:cNvSpPr txBox="1">
            <a:spLocks/>
          </p:cNvSpPr>
          <p:nvPr/>
        </p:nvSpPr>
        <p:spPr>
          <a:xfrm>
            <a:off x="1466249" y="1867005"/>
            <a:ext cx="6102985" cy="182245"/>
          </a:xfrm>
          <a:prstGeom prst="rect">
            <a:avLst/>
          </a:prstGeom>
          <a:solidFill>
            <a:srgbClr val="DCDCDC"/>
          </a:solidFill>
        </p:spPr>
        <p:txBody>
          <a:bodyPr wrap="square" lIns="0" tIns="0" rIns="0" bIns="0" rtlCol="0">
            <a:noAutofit/>
          </a:bodyPr>
          <a:lstStyle/>
          <a:p>
            <a:pPr marL="635">
              <a:lnSpc>
                <a:spcPts val="1435"/>
              </a:lnSpc>
              <a:tabLst>
                <a:tab pos="6026150" algn="r"/>
              </a:tabLst>
            </a:pP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Il</a:t>
            </a:r>
            <a:r>
              <a:rPr lang="it-IT" sz="1300" spc="2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contesto</a:t>
            </a:r>
            <a:r>
              <a:rPr lang="it-IT" sz="1300" spc="2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sociale economico e ambientale</a:t>
            </a:r>
            <a:r>
              <a:rPr lang="it-IT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lang="it-IT" sz="1100" dirty="0">
              <a:effectLst/>
              <a:latin typeface="Arial MT"/>
              <a:ea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3814466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AE8E93-FED1-336B-BA5B-5056001A62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384F05A-DF9C-139B-EC1D-5CFD13F4C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E80529A6-A4A5-6E71-4EA1-4C7BF243BD99}"/>
              </a:ext>
            </a:extLst>
          </p:cNvPr>
          <p:cNvSpPr txBox="1"/>
          <p:nvPr/>
        </p:nvSpPr>
        <p:spPr>
          <a:xfrm>
            <a:off x="417040" y="624701"/>
            <a:ext cx="6098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r>
              <a:rPr lang="it-IT" spc="-25" dirty="0">
                <a:solidFill>
                  <a:srgbClr val="FFFFFF"/>
                </a:solidFill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Obiettivi strategici per indirizzo strategico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tangle 122">
            <a:extLst>
              <a:ext uri="{FF2B5EF4-FFF2-40B4-BE49-F238E27FC236}">
                <a16:creationId xmlns:a16="http://schemas.microsoft.com/office/drawing/2014/main" id="{224F871A-6941-53D3-2A5A-E21C6FCB1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524" y="16475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it-IT" altLang="it-IT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204E6C2-0F41-3595-E800-58C32B6358F0}"/>
              </a:ext>
            </a:extLst>
          </p:cNvPr>
          <p:cNvSpPr txBox="1"/>
          <p:nvPr/>
        </p:nvSpPr>
        <p:spPr>
          <a:xfrm>
            <a:off x="974424" y="1119762"/>
            <a:ext cx="9567219" cy="59272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spcBef>
                <a:spcPts val="840"/>
              </a:spcBef>
              <a:spcAft>
                <a:spcPts val="600"/>
              </a:spcAft>
              <a:buSzPts val="1300"/>
              <a:buFont typeface="Bahnschrift" panose="020B0502040204020203" pitchFamily="34" charset="0"/>
              <a:buAutoNum type="arabicPeriod"/>
              <a:tabLst>
                <a:tab pos="937895" algn="l"/>
                <a:tab pos="6441440" algn="r"/>
              </a:tabLst>
            </a:pP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Padova,</a:t>
            </a:r>
            <a:r>
              <a:rPr lang="it-IT" sz="1400" spc="16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città</a:t>
            </a:r>
            <a:r>
              <a:rPr lang="it-IT" sz="1400" spc="16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dell’innovazione,</a:t>
            </a:r>
            <a:r>
              <a:rPr lang="it-IT" sz="1400" spc="16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della</a:t>
            </a:r>
            <a:r>
              <a:rPr lang="it-IT" sz="1400" spc="16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trasparenza</a:t>
            </a:r>
            <a:r>
              <a:rPr lang="it-IT" sz="1400" spc="16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e</a:t>
            </a:r>
            <a:r>
              <a:rPr lang="it-IT" sz="1400" spc="17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1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dell’efficienza</a:t>
            </a:r>
            <a:r>
              <a:rPr lang="it-IT" sz="1400" spc="0" dirty="0">
                <a:effectLst/>
                <a:latin typeface="Times New Roman" panose="02020603050405020304" pitchFamily="18" charset="0"/>
                <a:ea typeface="Bahnschrift" panose="020B0502040204020203" pitchFamily="34" charset="0"/>
                <a:cs typeface="Arial MT"/>
              </a:rPr>
              <a:t>	</a:t>
            </a:r>
            <a:endParaRPr lang="it-IT" sz="1400" spc="0" dirty="0">
              <a:effectLst/>
              <a:latin typeface="Arial MT"/>
              <a:ea typeface="Bahnschrift" panose="020B0502040204020203" pitchFamily="34" charset="0"/>
              <a:cs typeface="Bahnschrift" panose="020B0502040204020203" pitchFamily="34" charset="0"/>
            </a:endParaRPr>
          </a:p>
          <a:p>
            <a:pPr marL="342900" lvl="0" indent="-342900">
              <a:spcBef>
                <a:spcPts val="840"/>
              </a:spcBef>
              <a:spcAft>
                <a:spcPts val="600"/>
              </a:spcAft>
              <a:buSzPts val="1300"/>
              <a:buFont typeface="Bahnschrift" panose="020B0502040204020203" pitchFamily="34" charset="0"/>
              <a:buAutoNum type="arabicPeriod"/>
              <a:tabLst>
                <a:tab pos="965835" algn="l"/>
                <a:tab pos="6449695" algn="r"/>
              </a:tabLst>
            </a:pP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Padova,</a:t>
            </a:r>
            <a:r>
              <a:rPr lang="it-IT" sz="1400" spc="1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la</a:t>
            </a:r>
            <a:r>
              <a:rPr lang="it-IT" sz="1400" spc="1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città</a:t>
            </a:r>
            <a:r>
              <a:rPr lang="it-IT" sz="1400" spc="1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dei</a:t>
            </a:r>
            <a:r>
              <a:rPr lang="it-IT" sz="1400" spc="1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quartieri</a:t>
            </a:r>
            <a:r>
              <a:rPr lang="it-IT" sz="1400" spc="1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con</a:t>
            </a:r>
            <a:r>
              <a:rPr lang="it-IT" sz="1400" spc="1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le</a:t>
            </a:r>
            <a:r>
              <a:rPr lang="it-IT" sz="1400" spc="1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persone</a:t>
            </a:r>
            <a:r>
              <a:rPr lang="it-IT" sz="1400" spc="1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al</a:t>
            </a:r>
            <a:r>
              <a:rPr lang="it-IT" sz="1400" spc="1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centro</a:t>
            </a:r>
            <a:r>
              <a:rPr lang="it-IT" sz="1400" spc="0" dirty="0">
                <a:effectLst/>
                <a:latin typeface="Times New Roman" panose="02020603050405020304" pitchFamily="18" charset="0"/>
                <a:ea typeface="Bahnschrift" panose="020B0502040204020203" pitchFamily="34" charset="0"/>
                <a:cs typeface="Arial MT"/>
              </a:rPr>
              <a:t>	</a:t>
            </a:r>
            <a:endParaRPr lang="it-IT" sz="1400" spc="0" dirty="0">
              <a:effectLst/>
              <a:latin typeface="Arial MT"/>
              <a:ea typeface="Bahnschrift" panose="020B0502040204020203" pitchFamily="34" charset="0"/>
              <a:cs typeface="Bahnschrift" panose="020B0502040204020203" pitchFamily="34" charset="0"/>
            </a:endParaRPr>
          </a:p>
          <a:p>
            <a:pPr marL="342900" lvl="0" indent="-342900">
              <a:spcBef>
                <a:spcPts val="840"/>
              </a:spcBef>
              <a:spcAft>
                <a:spcPts val="600"/>
              </a:spcAft>
              <a:buSzPts val="1300"/>
              <a:buFont typeface="Bahnschrift" panose="020B0502040204020203" pitchFamily="34" charset="0"/>
              <a:buAutoNum type="arabicPeriod"/>
              <a:tabLst>
                <a:tab pos="967740" algn="l"/>
                <a:tab pos="6438900" algn="r"/>
              </a:tabLst>
            </a:pPr>
            <a:r>
              <a:rPr lang="it-IT" sz="1400" spc="-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Rispettare</a:t>
            </a:r>
            <a:r>
              <a:rPr lang="it-IT" sz="1400" spc="3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le</a:t>
            </a:r>
            <a:r>
              <a:rPr lang="it-IT" sz="1400" spc="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regole</a:t>
            </a:r>
            <a:r>
              <a:rPr lang="it-IT" sz="1400" spc="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e</a:t>
            </a:r>
            <a:r>
              <a:rPr lang="it-IT" sz="1400" spc="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coesione</a:t>
            </a:r>
            <a:r>
              <a:rPr lang="it-IT" sz="1400" spc="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sociale</a:t>
            </a:r>
            <a:r>
              <a:rPr lang="it-IT" sz="1400" spc="0" dirty="0">
                <a:effectLst/>
                <a:latin typeface="Times New Roman" panose="02020603050405020304" pitchFamily="18" charset="0"/>
                <a:ea typeface="Bahnschrift" panose="020B0502040204020203" pitchFamily="34" charset="0"/>
                <a:cs typeface="Arial MT"/>
              </a:rPr>
              <a:t>	</a:t>
            </a:r>
            <a:endParaRPr lang="it-IT" sz="1400" spc="0" dirty="0">
              <a:effectLst/>
              <a:latin typeface="Arial MT"/>
              <a:ea typeface="Bahnschrift" panose="020B0502040204020203" pitchFamily="34" charset="0"/>
              <a:cs typeface="Bahnschrift" panose="020B0502040204020203" pitchFamily="34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840"/>
              </a:spcBef>
              <a:spcAft>
                <a:spcPts val="600"/>
              </a:spcAft>
              <a:buSzPts val="1300"/>
              <a:buFont typeface="Bahnschrift" panose="020B0502040204020203" pitchFamily="34" charset="0"/>
              <a:buAutoNum type="arabicPeriod"/>
              <a:tabLst>
                <a:tab pos="974090" algn="l"/>
                <a:tab pos="6440170" algn="r"/>
              </a:tabLst>
            </a:pPr>
            <a:r>
              <a:rPr lang="it-IT" sz="1400" spc="-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Scuola,</a:t>
            </a:r>
            <a:r>
              <a:rPr lang="it-IT" sz="1400" spc="3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formazione,</a:t>
            </a:r>
            <a:r>
              <a:rPr lang="it-IT" sz="1400" spc="3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bambine</a:t>
            </a:r>
            <a:r>
              <a:rPr lang="it-IT" sz="1400" spc="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e</a:t>
            </a:r>
            <a:r>
              <a:rPr lang="it-IT" sz="1400" spc="3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bambini:</a:t>
            </a:r>
            <a:r>
              <a:rPr lang="it-IT" sz="1400" spc="3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il</a:t>
            </a:r>
            <a:r>
              <a:rPr lang="it-IT" sz="1400" spc="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futuro</a:t>
            </a:r>
            <a:r>
              <a:rPr lang="it-IT" sz="1400" spc="3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di</a:t>
            </a:r>
            <a:r>
              <a:rPr lang="it-IT" sz="1400" spc="3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4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Padova</a:t>
            </a:r>
            <a:r>
              <a:rPr lang="it-IT" sz="1400" spc="0" dirty="0">
                <a:effectLst/>
                <a:latin typeface="Times New Roman" panose="02020603050405020304" pitchFamily="18" charset="0"/>
                <a:ea typeface="Bahnschrift" panose="020B0502040204020203" pitchFamily="34" charset="0"/>
                <a:cs typeface="Arial MT"/>
              </a:rPr>
              <a:t>	</a:t>
            </a:r>
            <a:endParaRPr lang="it-IT" sz="1400" spc="-25" dirty="0">
              <a:effectLst/>
              <a:latin typeface="Bahnschrift" panose="020B0502040204020203" pitchFamily="34" charset="0"/>
              <a:ea typeface="Bahnschrift" panose="020B0502040204020203" pitchFamily="34" charset="0"/>
              <a:cs typeface="Bahnschrift" panose="020B0502040204020203" pitchFamily="34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40"/>
              </a:spcBef>
              <a:spcAft>
                <a:spcPts val="600"/>
              </a:spcAft>
              <a:buSzPts val="1300"/>
              <a:buFont typeface="Bahnschrift" panose="020B0502040204020203" pitchFamily="34" charset="0"/>
              <a:buAutoNum type="arabicPeriod"/>
              <a:tabLst>
                <a:tab pos="970280" algn="l"/>
                <a:tab pos="6412865" algn="r"/>
              </a:tabLst>
            </a:pP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Cultura:</a:t>
            </a:r>
            <a:r>
              <a:rPr lang="it-IT" sz="1400" spc="16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driver</a:t>
            </a:r>
            <a:r>
              <a:rPr lang="it-IT" sz="1400" spc="17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economico,</a:t>
            </a:r>
            <a:r>
              <a:rPr lang="it-IT" sz="1400" spc="17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riscoperta</a:t>
            </a:r>
            <a:r>
              <a:rPr lang="it-IT" sz="1400" spc="17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dei</a:t>
            </a:r>
            <a:r>
              <a:rPr lang="it-IT" sz="1400" spc="17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luoghi</a:t>
            </a:r>
            <a:r>
              <a:rPr lang="it-IT" sz="1400" spc="17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e</a:t>
            </a:r>
            <a:r>
              <a:rPr lang="it-IT" sz="1400" spc="17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1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benessere</a:t>
            </a:r>
            <a:r>
              <a:rPr lang="it-IT" sz="1400" spc="0" dirty="0">
                <a:effectLst/>
                <a:latin typeface="Times New Roman" panose="02020603050405020304" pitchFamily="18" charset="0"/>
                <a:ea typeface="Bahnschrift" panose="020B0502040204020203" pitchFamily="34" charset="0"/>
                <a:cs typeface="Arial MT"/>
              </a:rPr>
              <a:t>	</a:t>
            </a:r>
            <a:endParaRPr lang="it-IT" sz="1400" spc="0" dirty="0">
              <a:effectLst/>
              <a:latin typeface="Arial MT"/>
              <a:ea typeface="Bahnschrift" panose="020B0502040204020203" pitchFamily="34" charset="0"/>
              <a:cs typeface="Bahnschrift" panose="020B0502040204020203" pitchFamily="34" charset="0"/>
            </a:endParaRPr>
          </a:p>
          <a:p>
            <a:pPr marL="342900" lvl="0" indent="-342900">
              <a:spcBef>
                <a:spcPts val="840"/>
              </a:spcBef>
              <a:spcAft>
                <a:spcPts val="600"/>
              </a:spcAft>
              <a:buSzPts val="1300"/>
              <a:buFont typeface="Bahnschrift" panose="020B0502040204020203" pitchFamily="34" charset="0"/>
              <a:buAutoNum type="arabicPeriod"/>
              <a:tabLst>
                <a:tab pos="965200" algn="l"/>
                <a:tab pos="6438900" algn="r"/>
              </a:tabLst>
            </a:pP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Sport:</a:t>
            </a:r>
            <a:r>
              <a:rPr lang="it-IT" sz="1400" spc="-1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passione,</a:t>
            </a:r>
            <a:r>
              <a:rPr lang="it-IT" sz="1400" spc="-1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socialità</a:t>
            </a:r>
            <a:r>
              <a:rPr lang="it-IT" sz="1400" spc="-1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e</a:t>
            </a:r>
            <a:r>
              <a:rPr lang="it-IT" sz="1400" spc="-1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salute</a:t>
            </a:r>
            <a:r>
              <a:rPr lang="it-IT" sz="1400" spc="0" dirty="0">
                <a:effectLst/>
                <a:latin typeface="Times New Roman" panose="02020603050405020304" pitchFamily="18" charset="0"/>
                <a:ea typeface="Bahnschrift" panose="020B0502040204020203" pitchFamily="34" charset="0"/>
                <a:cs typeface="Arial MT"/>
              </a:rPr>
              <a:t>	</a:t>
            </a:r>
            <a:endParaRPr lang="it-IT" sz="1400" spc="0" dirty="0">
              <a:effectLst/>
              <a:latin typeface="Arial MT"/>
              <a:ea typeface="Bahnschrift" panose="020B0502040204020203" pitchFamily="34" charset="0"/>
              <a:cs typeface="Bahnschrift" panose="020B0502040204020203" pitchFamily="34" charset="0"/>
            </a:endParaRPr>
          </a:p>
          <a:p>
            <a:pPr marL="342900" lvl="0" indent="-342900">
              <a:spcBef>
                <a:spcPts val="840"/>
              </a:spcBef>
              <a:spcAft>
                <a:spcPts val="600"/>
              </a:spcAft>
              <a:buSzPts val="1300"/>
              <a:buFont typeface="Bahnschrift" panose="020B0502040204020203" pitchFamily="34" charset="0"/>
              <a:buAutoNum type="arabicPeriod"/>
              <a:tabLst>
                <a:tab pos="963930" algn="l"/>
                <a:tab pos="6428740" algn="r"/>
              </a:tabLst>
            </a:pP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Una</a:t>
            </a:r>
            <a:r>
              <a:rPr lang="it-IT" sz="1400" spc="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città</a:t>
            </a:r>
            <a:r>
              <a:rPr lang="it-IT" sz="1400" spc="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attrattiva</a:t>
            </a:r>
            <a:r>
              <a:rPr lang="it-IT" sz="1400" spc="1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che</a:t>
            </a:r>
            <a:r>
              <a:rPr lang="it-IT" sz="1400" spc="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investe</a:t>
            </a:r>
            <a:r>
              <a:rPr lang="it-IT" sz="1400" spc="1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nel</a:t>
            </a:r>
            <a:r>
              <a:rPr lang="it-IT" sz="1400" spc="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turismo</a:t>
            </a:r>
            <a:r>
              <a:rPr lang="it-IT" sz="1400" spc="0" dirty="0">
                <a:effectLst/>
                <a:latin typeface="Times New Roman" panose="02020603050405020304" pitchFamily="18" charset="0"/>
                <a:ea typeface="Bahnschrift" panose="020B0502040204020203" pitchFamily="34" charset="0"/>
                <a:cs typeface="Arial MT"/>
              </a:rPr>
              <a:t>	</a:t>
            </a:r>
            <a:endParaRPr lang="it-IT" sz="1400" spc="0" dirty="0">
              <a:effectLst/>
              <a:latin typeface="Arial MT"/>
              <a:ea typeface="Bahnschrift" panose="020B0502040204020203" pitchFamily="34" charset="0"/>
              <a:cs typeface="Bahnschrift" panose="020B0502040204020203" pitchFamily="34" charset="0"/>
            </a:endParaRPr>
          </a:p>
          <a:p>
            <a:pPr marL="342900" lvl="0" indent="-342900">
              <a:spcBef>
                <a:spcPts val="840"/>
              </a:spcBef>
              <a:spcAft>
                <a:spcPts val="600"/>
              </a:spcAft>
              <a:buSzPts val="1300"/>
              <a:buFont typeface="Bahnschrift" panose="020B0502040204020203" pitchFamily="34" charset="0"/>
              <a:buAutoNum type="arabicPeriod"/>
              <a:tabLst>
                <a:tab pos="972820" algn="l"/>
                <a:tab pos="6437630" algn="r"/>
              </a:tabLst>
            </a:pP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Una</a:t>
            </a:r>
            <a:r>
              <a:rPr lang="it-IT" sz="1400" spc="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città</a:t>
            </a:r>
            <a:r>
              <a:rPr lang="it-IT" sz="1400" spc="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che</a:t>
            </a:r>
            <a:r>
              <a:rPr lang="it-IT" sz="1400" spc="1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cresce</a:t>
            </a:r>
            <a:r>
              <a:rPr lang="it-IT" sz="1400" spc="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e</a:t>
            </a:r>
            <a:r>
              <a:rPr lang="it-IT" sz="1400" spc="1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si</a:t>
            </a:r>
            <a:r>
              <a:rPr lang="it-IT" sz="1400" spc="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rigenera</a:t>
            </a:r>
            <a:r>
              <a:rPr lang="it-IT" sz="1400" spc="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senza</a:t>
            </a:r>
            <a:r>
              <a:rPr lang="it-IT" sz="1400" spc="1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consumo</a:t>
            </a:r>
            <a:r>
              <a:rPr lang="it-IT" sz="1400" spc="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di</a:t>
            </a:r>
            <a:r>
              <a:rPr lang="it-IT" sz="1400" spc="1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suolo</a:t>
            </a:r>
            <a:r>
              <a:rPr lang="it-IT" sz="1400" spc="0" dirty="0">
                <a:effectLst/>
                <a:latin typeface="Times New Roman" panose="02020603050405020304" pitchFamily="18" charset="0"/>
                <a:ea typeface="Bahnschrift" panose="020B0502040204020203" pitchFamily="34" charset="0"/>
                <a:cs typeface="Arial MT"/>
              </a:rPr>
              <a:t>	</a:t>
            </a:r>
            <a:endParaRPr lang="it-IT" sz="1400" spc="0" dirty="0">
              <a:effectLst/>
              <a:latin typeface="Arial MT"/>
              <a:ea typeface="Bahnschrift" panose="020B0502040204020203" pitchFamily="34" charset="0"/>
              <a:cs typeface="Bahnschrift" panose="020B0502040204020203" pitchFamily="34" charset="0"/>
            </a:endParaRPr>
          </a:p>
          <a:p>
            <a:pPr marL="342900" lvl="0" indent="-342900">
              <a:spcBef>
                <a:spcPts val="840"/>
              </a:spcBef>
              <a:spcAft>
                <a:spcPts val="600"/>
              </a:spcAft>
              <a:buSzPts val="1300"/>
              <a:buFont typeface="Bahnschrift" panose="020B0502040204020203" pitchFamily="34" charset="0"/>
              <a:buAutoNum type="arabicPeriod"/>
              <a:tabLst>
                <a:tab pos="965200" algn="l"/>
                <a:tab pos="6424295" algn="r"/>
              </a:tabLst>
            </a:pP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La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sfida</a:t>
            </a:r>
            <a:r>
              <a:rPr lang="it-IT" sz="1400" spc="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del</a:t>
            </a:r>
            <a:r>
              <a:rPr lang="it-IT" sz="1400" spc="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futuro: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la</a:t>
            </a:r>
            <a:r>
              <a:rPr lang="it-IT" sz="1400" spc="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transizione</a:t>
            </a:r>
            <a:r>
              <a:rPr lang="it-IT" sz="1400" spc="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ecologica</a:t>
            </a:r>
            <a:r>
              <a:rPr lang="it-IT" sz="1400" spc="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ed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energetica</a:t>
            </a:r>
            <a:r>
              <a:rPr lang="it-IT" sz="1400" spc="0" dirty="0">
                <a:effectLst/>
                <a:latin typeface="Times New Roman" panose="02020603050405020304" pitchFamily="18" charset="0"/>
                <a:ea typeface="Bahnschrift" panose="020B0502040204020203" pitchFamily="34" charset="0"/>
                <a:cs typeface="Arial MT"/>
              </a:rPr>
              <a:t>	</a:t>
            </a:r>
            <a:endParaRPr lang="it-IT" sz="1400" spc="0" dirty="0">
              <a:effectLst/>
              <a:latin typeface="Arial MT"/>
              <a:ea typeface="Bahnschrift" panose="020B0502040204020203" pitchFamily="34" charset="0"/>
              <a:cs typeface="Bahnschrift" panose="020B0502040204020203" pitchFamily="34" charset="0"/>
            </a:endParaRPr>
          </a:p>
          <a:p>
            <a:pPr marL="342900" lvl="0" indent="-342900">
              <a:spcBef>
                <a:spcPts val="840"/>
              </a:spcBef>
              <a:spcAft>
                <a:spcPts val="600"/>
              </a:spcAft>
              <a:buSzPts val="1300"/>
              <a:buFont typeface="Bahnschrift" panose="020B0502040204020203" pitchFamily="34" charset="0"/>
              <a:buAutoNum type="arabicPeriod"/>
              <a:tabLst>
                <a:tab pos="1017905" algn="l"/>
                <a:tab pos="6441440" algn="r"/>
              </a:tabLst>
            </a:pP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Una</a:t>
            </a:r>
            <a:r>
              <a:rPr lang="it-IT" sz="1400" spc="-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città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connessa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che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si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muove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in</a:t>
            </a:r>
            <a:r>
              <a:rPr lang="it-IT" sz="1400" spc="-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modo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sostenibile</a:t>
            </a:r>
            <a:r>
              <a:rPr lang="it-IT" sz="1400" spc="0" dirty="0">
                <a:effectLst/>
                <a:latin typeface="Times New Roman" panose="02020603050405020304" pitchFamily="18" charset="0"/>
                <a:ea typeface="Bahnschrift" panose="020B0502040204020203" pitchFamily="34" charset="0"/>
                <a:cs typeface="Arial MT"/>
              </a:rPr>
              <a:t>	</a:t>
            </a:r>
            <a:endParaRPr lang="it-IT" sz="1400" spc="0" dirty="0">
              <a:effectLst/>
              <a:latin typeface="Arial MT"/>
              <a:ea typeface="Bahnschrift" panose="020B0502040204020203" pitchFamily="34" charset="0"/>
              <a:cs typeface="Bahnschrift" panose="020B0502040204020203" pitchFamily="34" charset="0"/>
            </a:endParaRPr>
          </a:p>
          <a:p>
            <a:pPr marL="342900" lvl="0" indent="-342900">
              <a:lnSpc>
                <a:spcPts val="1500"/>
              </a:lnSpc>
              <a:spcBef>
                <a:spcPts val="840"/>
              </a:spcBef>
              <a:spcAft>
                <a:spcPts val="600"/>
              </a:spcAft>
              <a:buSzPts val="1300"/>
              <a:buFont typeface="Bahnschrift" panose="020B0502040204020203" pitchFamily="34" charset="0"/>
              <a:buAutoNum type="arabicPeriod"/>
              <a:tabLst>
                <a:tab pos="988695" algn="l"/>
              </a:tabLst>
            </a:pP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Pari</a:t>
            </a:r>
            <a:r>
              <a:rPr lang="it-IT" sz="1400" spc="19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opportunità,</a:t>
            </a:r>
            <a:r>
              <a:rPr lang="it-IT" sz="1400" spc="20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accoglienza,</a:t>
            </a:r>
            <a:r>
              <a:rPr lang="it-IT" sz="1400" spc="19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cittadinanza,</a:t>
            </a:r>
            <a:r>
              <a:rPr lang="it-IT" sz="1400" spc="20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diritti</a:t>
            </a:r>
            <a:r>
              <a:rPr lang="it-IT" sz="1400" spc="19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umani,</a:t>
            </a:r>
            <a:r>
              <a:rPr lang="it-IT" sz="1400" spc="20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2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pace </a:t>
            </a:r>
            <a:r>
              <a:rPr lang="it-IT" sz="1400" dirty="0">
                <a:effectLst/>
                <a:latin typeface="Bahnschrift" panose="020B0502040204020203" pitchFamily="34" charset="0"/>
                <a:ea typeface="Arial MT"/>
                <a:cs typeface="Arial MT"/>
              </a:rPr>
              <a:t>e </a:t>
            </a:r>
            <a:r>
              <a:rPr lang="it-IT" sz="1400" spc="-10" dirty="0">
                <a:effectLst/>
                <a:latin typeface="Bahnschrift" panose="020B0502040204020203" pitchFamily="34" charset="0"/>
                <a:ea typeface="Arial MT"/>
                <a:cs typeface="Arial MT"/>
              </a:rPr>
              <a:t>partecipazione</a:t>
            </a:r>
            <a:r>
              <a:rPr lang="it-IT" sz="1400" dirty="0"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lang="it-IT" sz="1400" dirty="0">
              <a:effectLst/>
              <a:latin typeface="Arial MT"/>
              <a:ea typeface="Arial MT"/>
              <a:cs typeface="Arial MT"/>
            </a:endParaRPr>
          </a:p>
          <a:p>
            <a:pPr marL="342900" lvl="0" indent="-342900">
              <a:spcBef>
                <a:spcPts val="840"/>
              </a:spcBef>
              <a:spcAft>
                <a:spcPts val="600"/>
              </a:spcAft>
              <a:buSzPts val="1300"/>
              <a:buFont typeface="Bahnschrift" panose="020B0502040204020203" pitchFamily="34" charset="0"/>
              <a:buAutoNum type="arabicPeriod"/>
              <a:tabLst>
                <a:tab pos="1016635" algn="l"/>
                <a:tab pos="6431915" algn="r"/>
              </a:tabLst>
            </a:pP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Nessuna/o</a:t>
            </a:r>
            <a:r>
              <a:rPr lang="it-IT" sz="1400" spc="17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resti</a:t>
            </a:r>
            <a:r>
              <a:rPr lang="it-IT" sz="1400" spc="17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1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indietro</a:t>
            </a:r>
            <a:r>
              <a:rPr lang="it-IT" sz="1400" spc="0" dirty="0">
                <a:effectLst/>
                <a:latin typeface="Times New Roman" panose="02020603050405020304" pitchFamily="18" charset="0"/>
                <a:ea typeface="Bahnschrift" panose="020B0502040204020203" pitchFamily="34" charset="0"/>
                <a:cs typeface="Arial MT"/>
              </a:rPr>
              <a:t>	</a:t>
            </a:r>
            <a:endParaRPr lang="it-IT" sz="1400" spc="0" dirty="0">
              <a:effectLst/>
              <a:latin typeface="Arial MT"/>
              <a:ea typeface="Bahnschrift" panose="020B0502040204020203" pitchFamily="34" charset="0"/>
              <a:cs typeface="Bahnschrift" panose="020B0502040204020203" pitchFamily="34" charset="0"/>
            </a:endParaRPr>
          </a:p>
          <a:p>
            <a:pPr marL="342900" lvl="0" indent="-342900">
              <a:spcBef>
                <a:spcPts val="840"/>
              </a:spcBef>
              <a:spcAft>
                <a:spcPts val="600"/>
              </a:spcAft>
              <a:buSzPts val="1300"/>
              <a:buFont typeface="Bahnschrift" panose="020B0502040204020203" pitchFamily="34" charset="0"/>
              <a:buAutoNum type="arabicPeriod"/>
              <a:tabLst>
                <a:tab pos="1018540" algn="l"/>
                <a:tab pos="6434455" algn="r"/>
              </a:tabLst>
            </a:pP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Commercio:</a:t>
            </a:r>
            <a:r>
              <a:rPr lang="it-IT" sz="1400" spc="16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una</a:t>
            </a:r>
            <a:r>
              <a:rPr lang="it-IT" sz="1400" spc="17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risorsa</a:t>
            </a:r>
            <a:r>
              <a:rPr lang="it-IT" sz="1400" spc="17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della</a:t>
            </a:r>
            <a:r>
              <a:rPr lang="it-IT" sz="1400" spc="17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1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città</a:t>
            </a:r>
            <a:r>
              <a:rPr lang="it-IT" sz="1400" spc="0" dirty="0">
                <a:effectLst/>
                <a:latin typeface="Times New Roman" panose="02020603050405020304" pitchFamily="18" charset="0"/>
                <a:ea typeface="Bahnschrift" panose="020B0502040204020203" pitchFamily="34" charset="0"/>
                <a:cs typeface="Arial MT"/>
              </a:rPr>
              <a:t>	</a:t>
            </a:r>
            <a:endParaRPr lang="it-IT" sz="1400" spc="0" dirty="0">
              <a:effectLst/>
              <a:latin typeface="Arial MT"/>
              <a:ea typeface="Bahnschrift" panose="020B0502040204020203" pitchFamily="34" charset="0"/>
              <a:cs typeface="Bahnschrift" panose="020B0502040204020203" pitchFamily="34" charset="0"/>
            </a:endParaRPr>
          </a:p>
          <a:p>
            <a:pPr marL="342900" lvl="0" indent="-342900">
              <a:spcBef>
                <a:spcPts val="840"/>
              </a:spcBef>
              <a:spcAft>
                <a:spcPts val="600"/>
              </a:spcAft>
              <a:buSzPts val="1300"/>
              <a:buFont typeface="Bahnschrift" panose="020B0502040204020203" pitchFamily="34" charset="0"/>
              <a:buAutoNum type="arabicPeriod"/>
              <a:tabLst>
                <a:tab pos="1024890" algn="l"/>
                <a:tab pos="6426200" algn="r"/>
              </a:tabLst>
            </a:pP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Il</a:t>
            </a:r>
            <a:r>
              <a:rPr lang="it-IT" sz="1400" spc="2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lavoro</a:t>
            </a:r>
            <a:r>
              <a:rPr lang="it-IT" sz="1400" spc="2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prima</a:t>
            </a:r>
            <a:r>
              <a:rPr lang="it-IT" sz="1400" spc="25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di</a:t>
            </a:r>
            <a:r>
              <a:rPr lang="it-IT" sz="1400" spc="2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 </a:t>
            </a:r>
            <a:r>
              <a:rPr lang="it-IT" sz="1400" spc="-30" dirty="0">
                <a:effectLst/>
                <a:latin typeface="Bahnschrift" panose="020B0502040204020203" pitchFamily="34" charset="0"/>
                <a:ea typeface="Bahnschrift" panose="020B0502040204020203" pitchFamily="34" charset="0"/>
                <a:cs typeface="Bahnschrift" panose="020B0502040204020203" pitchFamily="34" charset="0"/>
              </a:rPr>
              <a:t>tutto</a:t>
            </a:r>
            <a:r>
              <a:rPr lang="it-IT" sz="1400" spc="0" dirty="0">
                <a:effectLst/>
                <a:latin typeface="Times New Roman" panose="02020603050405020304" pitchFamily="18" charset="0"/>
                <a:ea typeface="Bahnschrift" panose="020B0502040204020203" pitchFamily="34" charset="0"/>
                <a:cs typeface="Arial MT"/>
              </a:rPr>
              <a:t>	</a:t>
            </a:r>
            <a:endParaRPr lang="it-IT" sz="1400" spc="0" dirty="0">
              <a:effectLst/>
              <a:latin typeface="Arial MT"/>
              <a:ea typeface="Bahnschrift" panose="020B0502040204020203" pitchFamily="34" charset="0"/>
              <a:cs typeface="Bahnschrift" panose="020B0502040204020203" pitchFamily="34" charset="0"/>
            </a:endParaRPr>
          </a:p>
          <a:p>
            <a:pPr marL="342900" lvl="0" indent="-342900">
              <a:spcBef>
                <a:spcPts val="840"/>
              </a:spcBef>
              <a:spcAft>
                <a:spcPts val="0"/>
              </a:spcAft>
              <a:buSzPts val="1300"/>
              <a:buFont typeface="Bahnschrift" panose="020B0502040204020203" pitchFamily="34" charset="0"/>
              <a:buAutoNum type="arabicPeriod"/>
              <a:tabLst>
                <a:tab pos="974090" algn="l"/>
                <a:tab pos="6440170" algn="r"/>
              </a:tabLst>
            </a:pPr>
            <a:endParaRPr lang="it-IT" sz="1400" spc="0" dirty="0">
              <a:effectLst/>
              <a:latin typeface="Arial MT"/>
              <a:ea typeface="Bahnschrift" panose="020B0502040204020203" pitchFamily="34" charset="0"/>
              <a:cs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8413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6B4CA2-B587-B781-C118-32B6E408BB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06F4C66-F6FB-80F7-7BA1-9E735D730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DB6CC184-C590-F8B7-E789-0F1923F730DC}"/>
              </a:ext>
            </a:extLst>
          </p:cNvPr>
          <p:cNvSpPr txBox="1"/>
          <p:nvPr/>
        </p:nvSpPr>
        <p:spPr>
          <a:xfrm>
            <a:off x="417040" y="624701"/>
            <a:ext cx="6098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r>
              <a:rPr lang="it-IT" sz="1800" spc="-25" dirty="0">
                <a:solidFill>
                  <a:srgbClr val="FFFFFF"/>
                </a:solidFill>
                <a:effectLst/>
                <a:latin typeface="Bahnschrift" panose="020B0502040204020203" pitchFamily="34" charset="0"/>
                <a:ea typeface="Arial MT"/>
                <a:cs typeface="Arial MT"/>
              </a:rPr>
              <a:t>SEZIONE</a:t>
            </a:r>
            <a:r>
              <a:rPr lang="it-IT" sz="1800" spc="50" dirty="0">
                <a:solidFill>
                  <a:srgbClr val="FFFFFF"/>
                </a:solidFill>
                <a:effectLst/>
                <a:latin typeface="Bahnschrift" panose="020B0502040204020203" pitchFamily="34" charset="0"/>
                <a:ea typeface="Arial MT"/>
                <a:cs typeface="Arial MT"/>
              </a:rPr>
              <a:t> </a:t>
            </a:r>
            <a:r>
              <a:rPr lang="it-IT" sz="1800" spc="-10" dirty="0">
                <a:solidFill>
                  <a:srgbClr val="FFFFFF"/>
                </a:solidFill>
                <a:effectLst/>
                <a:latin typeface="Bahnschrift" panose="020B0502040204020203" pitchFamily="34" charset="0"/>
                <a:ea typeface="Arial MT"/>
                <a:cs typeface="Arial MT"/>
              </a:rPr>
              <a:t>OPERATIVA</a:t>
            </a:r>
            <a:r>
              <a:rPr lang="it-IT" dirty="0">
                <a:effectLst/>
              </a:rPr>
              <a:t> 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9FE2D19-07E0-DEB7-0AA0-19B94770DEC5}"/>
              </a:ext>
            </a:extLst>
          </p:cNvPr>
          <p:cNvSpPr txBox="1"/>
          <p:nvPr/>
        </p:nvSpPr>
        <p:spPr>
          <a:xfrm>
            <a:off x="775386" y="1143685"/>
            <a:ext cx="6098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1315"/>
            <a:r>
              <a:rPr lang="it-IT" sz="1800" b="1" spc="-10" dirty="0">
                <a:effectLst/>
                <a:latin typeface="Trebuchet MS" panose="020B0703020202090204" pitchFamily="34" charset="0"/>
                <a:ea typeface="Arial MT"/>
                <a:cs typeface="Arial MT"/>
              </a:rPr>
              <a:t>PRIMA</a:t>
            </a:r>
            <a:r>
              <a:rPr lang="it-IT" sz="1800" b="1" spc="-55" dirty="0">
                <a:effectLst/>
                <a:latin typeface="Trebuchet MS" panose="020B0703020202090204" pitchFamily="34" charset="0"/>
                <a:ea typeface="Arial MT"/>
                <a:cs typeface="Arial MT"/>
              </a:rPr>
              <a:t> </a:t>
            </a:r>
            <a:r>
              <a:rPr lang="it-IT" sz="1800" b="1" spc="-10" dirty="0">
                <a:effectLst/>
                <a:latin typeface="Trebuchet MS" panose="020B0703020202090204" pitchFamily="34" charset="0"/>
                <a:ea typeface="Arial MT"/>
                <a:cs typeface="Arial MT"/>
              </a:rPr>
              <a:t>PARTE</a:t>
            </a:r>
            <a:endParaRPr lang="it-IT" sz="1800" dirty="0"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5" name="Textbox 34">
            <a:extLst>
              <a:ext uri="{FF2B5EF4-FFF2-40B4-BE49-F238E27FC236}">
                <a16:creationId xmlns:a16="http://schemas.microsoft.com/office/drawing/2014/main" id="{E0A0178E-9D1C-DF28-448B-39D57F8C4335}"/>
              </a:ext>
            </a:extLst>
          </p:cNvPr>
          <p:cNvSpPr txBox="1">
            <a:spLocks/>
          </p:cNvSpPr>
          <p:nvPr/>
        </p:nvSpPr>
        <p:spPr>
          <a:xfrm>
            <a:off x="1295271" y="1822292"/>
            <a:ext cx="6169025" cy="165593"/>
          </a:xfrm>
          <a:prstGeom prst="rect">
            <a:avLst/>
          </a:prstGeom>
          <a:solidFill>
            <a:srgbClr val="DCDCDC"/>
          </a:solidFill>
        </p:spPr>
        <p:txBody>
          <a:bodyPr wrap="square" lIns="0" tIns="0" rIns="0" bIns="0" rtlCol="0">
            <a:noAutofit/>
          </a:bodyPr>
          <a:lstStyle/>
          <a:p>
            <a:pPr marL="635">
              <a:lnSpc>
                <a:spcPts val="1435"/>
              </a:lnSpc>
              <a:spcAft>
                <a:spcPts val="0"/>
              </a:spcAft>
              <a:tabLst>
                <a:tab pos="6068695" algn="r"/>
              </a:tabLst>
            </a:pP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Analisi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delle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fonti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di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finanziamento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del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triennio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2025-</a:t>
            </a:r>
            <a:r>
              <a:rPr lang="it-IT" sz="1300" spc="-2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2027</a:t>
            </a:r>
            <a:r>
              <a:rPr lang="it-IT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lang="it-IT" sz="1100" dirty="0"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8" name="Textbox 35">
            <a:extLst>
              <a:ext uri="{FF2B5EF4-FFF2-40B4-BE49-F238E27FC236}">
                <a16:creationId xmlns:a16="http://schemas.microsoft.com/office/drawing/2014/main" id="{F439EB9B-DE39-0245-7F26-90B7726262CF}"/>
              </a:ext>
            </a:extLst>
          </p:cNvPr>
          <p:cNvSpPr txBox="1">
            <a:spLocks/>
          </p:cNvSpPr>
          <p:nvPr/>
        </p:nvSpPr>
        <p:spPr>
          <a:xfrm>
            <a:off x="1316861" y="2206037"/>
            <a:ext cx="6147435" cy="165593"/>
          </a:xfrm>
          <a:prstGeom prst="rect">
            <a:avLst/>
          </a:prstGeom>
          <a:solidFill>
            <a:srgbClr val="DCDCDC"/>
          </a:solidFill>
        </p:spPr>
        <p:txBody>
          <a:bodyPr wrap="square" lIns="0" tIns="0" rIns="0" bIns="0" rtlCol="0">
            <a:noAutofit/>
          </a:bodyPr>
          <a:lstStyle/>
          <a:p>
            <a:pPr marL="635">
              <a:lnSpc>
                <a:spcPts val="1435"/>
              </a:lnSpc>
              <a:spcAft>
                <a:spcPts val="0"/>
              </a:spcAft>
              <a:tabLst>
                <a:tab pos="6046470" algn="r"/>
              </a:tabLst>
            </a:pP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Capacità</a:t>
            </a:r>
            <a:r>
              <a:rPr lang="it-IT" sz="1300" spc="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di</a:t>
            </a:r>
            <a:r>
              <a:rPr lang="it-IT" sz="1300" spc="1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indebitamento</a:t>
            </a:r>
            <a:endParaRPr lang="it-IT" sz="1100" dirty="0"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9" name="Textbox 36">
            <a:extLst>
              <a:ext uri="{FF2B5EF4-FFF2-40B4-BE49-F238E27FC236}">
                <a16:creationId xmlns:a16="http://schemas.microsoft.com/office/drawing/2014/main" id="{60B9A0FB-8FC4-5B76-EFFC-CA00E8F01245}"/>
              </a:ext>
            </a:extLst>
          </p:cNvPr>
          <p:cNvSpPr txBox="1">
            <a:spLocks/>
          </p:cNvSpPr>
          <p:nvPr/>
        </p:nvSpPr>
        <p:spPr>
          <a:xfrm>
            <a:off x="1316861" y="2589782"/>
            <a:ext cx="6147435" cy="165593"/>
          </a:xfrm>
          <a:prstGeom prst="rect">
            <a:avLst/>
          </a:prstGeom>
          <a:solidFill>
            <a:srgbClr val="DCDCDC"/>
          </a:solidFill>
        </p:spPr>
        <p:txBody>
          <a:bodyPr wrap="square" lIns="0" tIns="0" rIns="0" bIns="0" rtlCol="0">
            <a:noAutofit/>
          </a:bodyPr>
          <a:lstStyle/>
          <a:p>
            <a:pPr marL="635">
              <a:lnSpc>
                <a:spcPts val="1435"/>
              </a:lnSpc>
              <a:spcAft>
                <a:spcPts val="0"/>
              </a:spcAft>
              <a:tabLst>
                <a:tab pos="6074410" algn="r"/>
              </a:tabLst>
            </a:pP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Fabbisogno</a:t>
            </a:r>
            <a:r>
              <a:rPr lang="it-IT" sz="1300" spc="2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1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finanziario</a:t>
            </a:r>
            <a:r>
              <a:rPr lang="it-IT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lang="it-IT" sz="1100" dirty="0"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10" name="Textbox 37">
            <a:extLst>
              <a:ext uri="{FF2B5EF4-FFF2-40B4-BE49-F238E27FC236}">
                <a16:creationId xmlns:a16="http://schemas.microsoft.com/office/drawing/2014/main" id="{8B205F3D-78B4-D717-273C-6F4434941D13}"/>
              </a:ext>
            </a:extLst>
          </p:cNvPr>
          <p:cNvSpPr txBox="1">
            <a:spLocks/>
          </p:cNvSpPr>
          <p:nvPr/>
        </p:nvSpPr>
        <p:spPr>
          <a:xfrm>
            <a:off x="1316861" y="2956875"/>
            <a:ext cx="6147435" cy="182245"/>
          </a:xfrm>
          <a:prstGeom prst="rect">
            <a:avLst/>
          </a:prstGeom>
          <a:solidFill>
            <a:srgbClr val="DCDCDC"/>
          </a:solidFill>
        </p:spPr>
        <p:txBody>
          <a:bodyPr wrap="square" lIns="0" tIns="0" rIns="0" bIns="0" rtlCol="0">
            <a:noAutofit/>
          </a:bodyPr>
          <a:lstStyle/>
          <a:p>
            <a:pPr marL="635">
              <a:lnSpc>
                <a:spcPts val="1435"/>
              </a:lnSpc>
              <a:tabLst>
                <a:tab pos="6108065" algn="r"/>
              </a:tabLst>
            </a:pP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Spese</a:t>
            </a:r>
            <a:r>
              <a:rPr lang="it-IT" sz="1300" spc="1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in</a:t>
            </a:r>
            <a:r>
              <a:rPr lang="it-IT" sz="1300" spc="1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conto</a:t>
            </a:r>
            <a:r>
              <a:rPr lang="it-IT" sz="1300" spc="1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capitale</a:t>
            </a:r>
            <a:r>
              <a:rPr lang="it-IT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lang="it-IT" sz="1100" dirty="0"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11" name="Textbox 38">
            <a:extLst>
              <a:ext uri="{FF2B5EF4-FFF2-40B4-BE49-F238E27FC236}">
                <a16:creationId xmlns:a16="http://schemas.microsoft.com/office/drawing/2014/main" id="{B58B76C1-EDCB-FA6C-4E41-202551898172}"/>
              </a:ext>
            </a:extLst>
          </p:cNvPr>
          <p:cNvSpPr txBox="1">
            <a:spLocks/>
          </p:cNvSpPr>
          <p:nvPr/>
        </p:nvSpPr>
        <p:spPr>
          <a:xfrm>
            <a:off x="1316861" y="3357272"/>
            <a:ext cx="6147435" cy="182245"/>
          </a:xfrm>
          <a:prstGeom prst="rect">
            <a:avLst/>
          </a:prstGeom>
          <a:solidFill>
            <a:srgbClr val="DCDCDC"/>
          </a:solidFill>
        </p:spPr>
        <p:txBody>
          <a:bodyPr wrap="square" lIns="0" tIns="0" rIns="0" bIns="0" rtlCol="0">
            <a:noAutofit/>
          </a:bodyPr>
          <a:lstStyle/>
          <a:p>
            <a:pPr marL="635">
              <a:lnSpc>
                <a:spcPts val="1435"/>
              </a:lnSpc>
              <a:tabLst>
                <a:tab pos="6102985" algn="r"/>
              </a:tabLst>
            </a:pP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Programma</a:t>
            </a:r>
            <a:r>
              <a:rPr lang="it-IT" sz="1300" spc="16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Triennale</a:t>
            </a:r>
            <a:r>
              <a:rPr lang="it-IT" sz="1300" spc="16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LL.PP</a:t>
            </a:r>
            <a:r>
              <a:rPr lang="it-IT" sz="1300" spc="16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2025-2027</a:t>
            </a:r>
            <a:r>
              <a:rPr lang="it-IT" sz="1300" spc="16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–</a:t>
            </a:r>
            <a:r>
              <a:rPr lang="it-IT" sz="1300" spc="16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ambiti</a:t>
            </a:r>
            <a:r>
              <a:rPr lang="it-IT" sz="1300" spc="16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di</a:t>
            </a:r>
            <a:r>
              <a:rPr lang="it-IT" sz="1300" spc="16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1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intervento</a:t>
            </a:r>
            <a:r>
              <a:rPr lang="it-IT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lang="it-IT" sz="1100" dirty="0"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12" name="Textbox 39">
            <a:extLst>
              <a:ext uri="{FF2B5EF4-FFF2-40B4-BE49-F238E27FC236}">
                <a16:creationId xmlns:a16="http://schemas.microsoft.com/office/drawing/2014/main" id="{66B88BB3-0ADE-CBD8-3428-196C28D1FE90}"/>
              </a:ext>
            </a:extLst>
          </p:cNvPr>
          <p:cNvSpPr txBox="1">
            <a:spLocks/>
          </p:cNvSpPr>
          <p:nvPr/>
        </p:nvSpPr>
        <p:spPr>
          <a:xfrm>
            <a:off x="1316861" y="3757669"/>
            <a:ext cx="6147435" cy="182245"/>
          </a:xfrm>
          <a:prstGeom prst="rect">
            <a:avLst/>
          </a:prstGeom>
          <a:solidFill>
            <a:srgbClr val="DCDCDC"/>
          </a:solidFill>
        </p:spPr>
        <p:txBody>
          <a:bodyPr wrap="square" lIns="0" tIns="0" rIns="0" bIns="0" rtlCol="0">
            <a:noAutofit/>
          </a:bodyPr>
          <a:lstStyle/>
          <a:p>
            <a:pPr marL="635">
              <a:lnSpc>
                <a:spcPts val="1435"/>
              </a:lnSpc>
              <a:tabLst>
                <a:tab pos="6104890" algn="r"/>
              </a:tabLst>
            </a:pP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Impegni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pluriennali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già</a:t>
            </a:r>
            <a:r>
              <a:rPr lang="it-IT" sz="1300" spc="18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1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assunti</a:t>
            </a:r>
            <a:r>
              <a:rPr lang="it-IT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lang="it-IT" sz="1100" dirty="0"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13" name="Textbox 41">
            <a:extLst>
              <a:ext uri="{FF2B5EF4-FFF2-40B4-BE49-F238E27FC236}">
                <a16:creationId xmlns:a16="http://schemas.microsoft.com/office/drawing/2014/main" id="{1B2E4EBB-198F-BB36-F669-D37AEF7E6139}"/>
              </a:ext>
            </a:extLst>
          </p:cNvPr>
          <p:cNvSpPr txBox="1">
            <a:spLocks/>
          </p:cNvSpPr>
          <p:nvPr/>
        </p:nvSpPr>
        <p:spPr>
          <a:xfrm>
            <a:off x="1316861" y="4158066"/>
            <a:ext cx="6147435" cy="182245"/>
          </a:xfrm>
          <a:prstGeom prst="rect">
            <a:avLst/>
          </a:prstGeom>
          <a:solidFill>
            <a:srgbClr val="DCDCDC"/>
          </a:solidFill>
        </p:spPr>
        <p:txBody>
          <a:bodyPr wrap="square" lIns="0" tIns="0" rIns="0" bIns="0" rtlCol="0">
            <a:noAutofit/>
          </a:bodyPr>
          <a:lstStyle/>
          <a:p>
            <a:pPr marL="635">
              <a:lnSpc>
                <a:spcPts val="1435"/>
              </a:lnSpc>
              <a:tabLst>
                <a:tab pos="6106795" algn="r"/>
              </a:tabLst>
            </a:pP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Equilibri</a:t>
            </a:r>
            <a:r>
              <a:rPr lang="it-IT" sz="1300" spc="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di</a:t>
            </a:r>
            <a:r>
              <a:rPr lang="it-IT" sz="1300" spc="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bilancio</a:t>
            </a:r>
            <a:r>
              <a:rPr lang="it-IT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lang="it-IT" sz="1100" dirty="0"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14" name="Textbox 42">
            <a:extLst>
              <a:ext uri="{FF2B5EF4-FFF2-40B4-BE49-F238E27FC236}">
                <a16:creationId xmlns:a16="http://schemas.microsoft.com/office/drawing/2014/main" id="{98D1F540-7525-DD46-5337-A113C0D11C66}"/>
              </a:ext>
            </a:extLst>
          </p:cNvPr>
          <p:cNvSpPr txBox="1">
            <a:spLocks/>
          </p:cNvSpPr>
          <p:nvPr/>
        </p:nvSpPr>
        <p:spPr>
          <a:xfrm>
            <a:off x="1316861" y="4558463"/>
            <a:ext cx="6147435" cy="182245"/>
          </a:xfrm>
          <a:prstGeom prst="rect">
            <a:avLst/>
          </a:prstGeom>
          <a:solidFill>
            <a:srgbClr val="DCDCDC"/>
          </a:solidFill>
        </p:spPr>
        <p:txBody>
          <a:bodyPr wrap="square" lIns="0" tIns="0" rIns="0" bIns="0" rtlCol="0">
            <a:noAutofit/>
          </a:bodyPr>
          <a:lstStyle/>
          <a:p>
            <a:pPr marL="635">
              <a:lnSpc>
                <a:spcPts val="1435"/>
              </a:lnSpc>
              <a:tabLst>
                <a:tab pos="6097905" algn="r"/>
              </a:tabLst>
            </a:pP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Vincoli</a:t>
            </a:r>
            <a:r>
              <a:rPr lang="it-IT" sz="1300" spc="2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di</a:t>
            </a:r>
            <a:r>
              <a:rPr lang="it-IT" sz="1300" spc="2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finanza</a:t>
            </a:r>
            <a:r>
              <a:rPr lang="it-IT" sz="1300" spc="2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pubblica</a:t>
            </a:r>
            <a:r>
              <a:rPr lang="it-IT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lang="it-IT" sz="1100" dirty="0"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15" name="Textbox 43">
            <a:extLst>
              <a:ext uri="{FF2B5EF4-FFF2-40B4-BE49-F238E27FC236}">
                <a16:creationId xmlns:a16="http://schemas.microsoft.com/office/drawing/2014/main" id="{D0876B74-6020-7608-76A4-D0360A6D9E66}"/>
              </a:ext>
            </a:extLst>
          </p:cNvPr>
          <p:cNvSpPr txBox="1">
            <a:spLocks/>
          </p:cNvSpPr>
          <p:nvPr/>
        </p:nvSpPr>
        <p:spPr>
          <a:xfrm>
            <a:off x="1316861" y="4958860"/>
            <a:ext cx="6147435" cy="182245"/>
          </a:xfrm>
          <a:prstGeom prst="rect">
            <a:avLst/>
          </a:prstGeom>
          <a:solidFill>
            <a:srgbClr val="DCDCDC"/>
          </a:solidFill>
        </p:spPr>
        <p:txBody>
          <a:bodyPr wrap="square" lIns="0" tIns="0" rIns="0" bIns="0" rtlCol="0">
            <a:noAutofit/>
          </a:bodyPr>
          <a:lstStyle/>
          <a:p>
            <a:pPr marL="635">
              <a:lnSpc>
                <a:spcPts val="1435"/>
              </a:lnSpc>
              <a:tabLst>
                <a:tab pos="6100445" algn="r"/>
              </a:tabLst>
            </a:pP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Obiettivi</a:t>
            </a:r>
            <a:r>
              <a:rPr lang="it-IT" sz="1300" spc="19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1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operativi</a:t>
            </a:r>
            <a:r>
              <a:rPr lang="it-IT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lang="it-IT" sz="1100" dirty="0"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16" name="Textbox 44">
            <a:extLst>
              <a:ext uri="{FF2B5EF4-FFF2-40B4-BE49-F238E27FC236}">
                <a16:creationId xmlns:a16="http://schemas.microsoft.com/office/drawing/2014/main" id="{E40064D8-9844-EE30-F32F-F944A28C58E8}"/>
              </a:ext>
            </a:extLst>
          </p:cNvPr>
          <p:cNvSpPr txBox="1">
            <a:spLocks/>
          </p:cNvSpPr>
          <p:nvPr/>
        </p:nvSpPr>
        <p:spPr>
          <a:xfrm>
            <a:off x="1316861" y="5359257"/>
            <a:ext cx="6147435" cy="182245"/>
          </a:xfrm>
          <a:prstGeom prst="rect">
            <a:avLst/>
          </a:prstGeom>
          <a:solidFill>
            <a:srgbClr val="DCDCDC"/>
          </a:solidFill>
        </p:spPr>
        <p:txBody>
          <a:bodyPr wrap="square" lIns="0" tIns="0" rIns="0" bIns="0" rtlCol="0">
            <a:noAutofit/>
          </a:bodyPr>
          <a:lstStyle/>
          <a:p>
            <a:pPr marL="635">
              <a:lnSpc>
                <a:spcPts val="1435"/>
              </a:lnSpc>
              <a:tabLst>
                <a:tab pos="6096000" algn="r"/>
              </a:tabLst>
            </a:pP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Quadro</a:t>
            </a:r>
            <a:r>
              <a:rPr lang="it-IT" sz="1300" spc="17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di</a:t>
            </a:r>
            <a:r>
              <a:rPr lang="it-IT" sz="1300" spc="17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raccordo</a:t>
            </a:r>
            <a:r>
              <a:rPr lang="it-IT" sz="1300" spc="17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tra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missioni/programma</a:t>
            </a:r>
            <a:r>
              <a:rPr lang="it-IT" sz="1300" spc="17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-</a:t>
            </a:r>
            <a:r>
              <a:rPr lang="it-IT" sz="1300" spc="17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obiettivi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1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operativi</a:t>
            </a:r>
            <a:r>
              <a:rPr lang="it-IT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lang="it-IT" sz="1100" dirty="0"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17" name="Textbox 45">
            <a:extLst>
              <a:ext uri="{FF2B5EF4-FFF2-40B4-BE49-F238E27FC236}">
                <a16:creationId xmlns:a16="http://schemas.microsoft.com/office/drawing/2014/main" id="{5E18F031-1323-E8D1-D475-EBE0D26706BE}"/>
              </a:ext>
            </a:extLst>
          </p:cNvPr>
          <p:cNvSpPr txBox="1">
            <a:spLocks/>
          </p:cNvSpPr>
          <p:nvPr/>
        </p:nvSpPr>
        <p:spPr>
          <a:xfrm>
            <a:off x="1316861" y="5759654"/>
            <a:ext cx="6147435" cy="182245"/>
          </a:xfrm>
          <a:prstGeom prst="rect">
            <a:avLst/>
          </a:prstGeom>
          <a:solidFill>
            <a:srgbClr val="DCDCDC"/>
          </a:solidFill>
        </p:spPr>
        <p:txBody>
          <a:bodyPr wrap="square" lIns="0" tIns="0" rIns="0" bIns="0" rtlCol="0">
            <a:noAutofit/>
          </a:bodyPr>
          <a:lstStyle/>
          <a:p>
            <a:pPr marL="635">
              <a:lnSpc>
                <a:spcPts val="1435"/>
              </a:lnSpc>
              <a:tabLst>
                <a:tab pos="6061710" algn="r"/>
              </a:tabLst>
            </a:pP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Obiettivi</a:t>
            </a:r>
            <a:r>
              <a:rPr lang="it-IT" sz="1300" spc="-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operativi</a:t>
            </a:r>
            <a:r>
              <a:rPr lang="it-IT" sz="1300" spc="-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per</a:t>
            </a:r>
            <a:r>
              <a:rPr lang="it-IT" sz="1300" spc="-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le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società</a:t>
            </a:r>
            <a:r>
              <a:rPr lang="it-IT" sz="1300" spc="-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partecipate</a:t>
            </a:r>
            <a:r>
              <a:rPr lang="it-IT" sz="1300" spc="-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dal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Comune</a:t>
            </a:r>
            <a:r>
              <a:rPr lang="it-IT" sz="1300" spc="-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di</a:t>
            </a:r>
            <a:r>
              <a:rPr lang="it-IT" sz="1300" spc="-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Padova</a:t>
            </a:r>
            <a:r>
              <a:rPr lang="it-IT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lang="it-IT" sz="1100" dirty="0">
              <a:effectLst/>
              <a:latin typeface="Arial MT"/>
              <a:ea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967841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90" name="Rectangle 3089">
            <a:extLst>
              <a:ext uri="{FF2B5EF4-FFF2-40B4-BE49-F238E27FC236}">
                <a16:creationId xmlns:a16="http://schemas.microsoft.com/office/drawing/2014/main" id="{50E53EDA-3B94-4F6B-9E86-D3BB9EBB9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BD53A85-77D1-3326-569E-437070C4A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1150076"/>
            <a:ext cx="3659389" cy="4557849"/>
          </a:xfrm>
        </p:spPr>
        <p:txBody>
          <a:bodyPr>
            <a:normAutofit/>
          </a:bodyPr>
          <a:lstStyle/>
          <a:p>
            <a:r>
              <a:rPr lang="it-IT" dirty="0"/>
              <a:t>Le sfide </a:t>
            </a:r>
            <a:br>
              <a:rPr lang="it-IT" dirty="0"/>
            </a:br>
            <a:r>
              <a:rPr lang="it-IT" dirty="0"/>
              <a:t>e i problemi</a:t>
            </a:r>
          </a:p>
        </p:txBody>
      </p:sp>
      <p:cxnSp>
        <p:nvCxnSpPr>
          <p:cNvPr id="3092" name="Straight Connector 3091">
            <a:extLst>
              <a:ext uri="{FF2B5EF4-FFF2-40B4-BE49-F238E27FC236}">
                <a16:creationId xmlns:a16="http://schemas.microsoft.com/office/drawing/2014/main" id="{30EFD79F-7790-479B-B7DB-BD0D8C101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6923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51EB90-F2F3-E3BD-9DC3-631FC4C2C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4745" y="980303"/>
            <a:ext cx="6949434" cy="6319777"/>
          </a:xfrm>
        </p:spPr>
        <p:txBody>
          <a:bodyPr>
            <a:normAutofit/>
          </a:bodyPr>
          <a:lstStyle/>
          <a:p>
            <a:r>
              <a:rPr lang="it-IT" sz="2400" dirty="0">
                <a:latin typeface="Calibri" panose="020F0502020204030204" pitchFamily="34" charset="0"/>
              </a:rPr>
              <a:t>Ricordare e f</a:t>
            </a:r>
            <a:r>
              <a:rPr lang="it-IT" sz="2400" dirty="0">
                <a:effectLst/>
                <a:latin typeface="Calibri" panose="020F0502020204030204" pitchFamily="34" charset="0"/>
              </a:rPr>
              <a:t>ar capire che non si può̀ fare il libro dei sogni (effetto annuncio)</a:t>
            </a:r>
          </a:p>
          <a:p>
            <a:r>
              <a:rPr lang="it-IT" sz="2400" dirty="0">
                <a:latin typeface="Calibri" panose="020F0502020204030204" pitchFamily="34" charset="0"/>
              </a:rPr>
              <a:t>Lavorare per trovare l’equilibrio tra interessi diversi / contrapposti</a:t>
            </a:r>
          </a:p>
          <a:p>
            <a:r>
              <a:rPr lang="it-IT" sz="2400" dirty="0">
                <a:effectLst/>
                <a:latin typeface="Calibri" panose="020F0502020204030204" pitchFamily="34" charset="0"/>
              </a:rPr>
              <a:t>Pressione sul mantenere gli stessi servizi offerti senza rivedere le tariffe e sulla non rimodulazione e razionalizzazione delle spese, con particolare riferimento alle spese correnti. </a:t>
            </a:r>
            <a:r>
              <a:rPr lang="it-IT" sz="2400" dirty="0">
                <a:latin typeface="Calibri" panose="020F0502020204030204" pitchFamily="34" charset="0"/>
              </a:rPr>
              <a:t>R</a:t>
            </a:r>
            <a:r>
              <a:rPr lang="it-IT" sz="2400" dirty="0">
                <a:effectLst/>
                <a:latin typeface="Calibri" panose="020F0502020204030204" pitchFamily="34" charset="0"/>
              </a:rPr>
              <a:t>azionalizzare per efficientare! </a:t>
            </a:r>
          </a:p>
          <a:p>
            <a:r>
              <a:rPr lang="it-IT" sz="2400" dirty="0">
                <a:effectLst/>
                <a:latin typeface="Calibri" panose="020F0502020204030204" pitchFamily="34" charset="0"/>
              </a:rPr>
              <a:t>Il bilancio di previsione deve rispettare quelli che sono i principi fondamentali: veridicità e correttezza</a:t>
            </a:r>
            <a:endParaRPr lang="it-IT" sz="2400" dirty="0">
              <a:effectLst/>
            </a:endParaRPr>
          </a:p>
          <a:p>
            <a:endParaRPr lang="it-IT" sz="2400" dirty="0">
              <a:effectLst/>
              <a:latin typeface="Calibri" panose="020F0502020204030204" pitchFamily="34" charset="0"/>
            </a:endParaRPr>
          </a:p>
          <a:p>
            <a:endParaRPr lang="it-IT" sz="2400" dirty="0"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it-IT" altLang="it-IT" sz="15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3074" name="Picture 2" descr="page4image47885072">
            <a:extLst>
              <a:ext uri="{FF2B5EF4-FFF2-40B4-BE49-F238E27FC236}">
                <a16:creationId xmlns:a16="http://schemas.microsoft.com/office/drawing/2014/main" id="{394C9900-E75F-E05C-8418-DDA8F70BC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-998538"/>
            <a:ext cx="42164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page4image47881952">
            <a:extLst>
              <a:ext uri="{FF2B5EF4-FFF2-40B4-BE49-F238E27FC236}">
                <a16:creationId xmlns:a16="http://schemas.microsoft.com/office/drawing/2014/main" id="{70B1316F-25DD-FEC6-EC31-1725DEEF2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0" y="-998538"/>
            <a:ext cx="42164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age4image47884864">
            <a:extLst>
              <a:ext uri="{FF2B5EF4-FFF2-40B4-BE49-F238E27FC236}">
                <a16:creationId xmlns:a16="http://schemas.microsoft.com/office/drawing/2014/main" id="{DA694CD8-3601-3B65-57ED-BEDC7AFA8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0" y="-998538"/>
            <a:ext cx="42164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32D4C1D-F62D-813B-7069-3C62BFE2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302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D06B978-1085-1B90-77BF-24EC9B288D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C000DE74-D313-5D69-9703-DA21B8F3F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096BB565-7E99-54A6-8A5F-08764B146F52}"/>
              </a:ext>
            </a:extLst>
          </p:cNvPr>
          <p:cNvSpPr txBox="1"/>
          <p:nvPr/>
        </p:nvSpPr>
        <p:spPr>
          <a:xfrm>
            <a:off x="417040" y="624701"/>
            <a:ext cx="6098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6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r>
              <a:rPr lang="it-IT" sz="1800" spc="-25" dirty="0">
                <a:solidFill>
                  <a:srgbClr val="FFFFFF"/>
                </a:solidFill>
                <a:effectLst/>
                <a:latin typeface="Bahnschrift" panose="020B0502040204020203" pitchFamily="34" charset="0"/>
                <a:ea typeface="Arial MT"/>
                <a:cs typeface="Arial MT"/>
              </a:rPr>
              <a:t>SEZIONE</a:t>
            </a:r>
            <a:r>
              <a:rPr lang="it-IT" sz="1800" spc="50" dirty="0">
                <a:solidFill>
                  <a:srgbClr val="FFFFFF"/>
                </a:solidFill>
                <a:effectLst/>
                <a:latin typeface="Bahnschrift" panose="020B0502040204020203" pitchFamily="34" charset="0"/>
                <a:ea typeface="Arial MT"/>
                <a:cs typeface="Arial MT"/>
              </a:rPr>
              <a:t> </a:t>
            </a:r>
            <a:r>
              <a:rPr lang="it-IT" sz="1800" spc="-10" dirty="0">
                <a:solidFill>
                  <a:srgbClr val="FFFFFF"/>
                </a:solidFill>
                <a:effectLst/>
                <a:latin typeface="Bahnschrift" panose="020B0502040204020203" pitchFamily="34" charset="0"/>
                <a:ea typeface="Arial MT"/>
                <a:cs typeface="Arial MT"/>
              </a:rPr>
              <a:t>OPERATIVA</a:t>
            </a:r>
            <a:r>
              <a:rPr lang="it-IT" dirty="0">
                <a:effectLst/>
              </a:rPr>
              <a:t> </a:t>
            </a:r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EF0DB7C-73ED-9F4B-C595-D0147FB37B5B}"/>
              </a:ext>
            </a:extLst>
          </p:cNvPr>
          <p:cNvSpPr txBox="1"/>
          <p:nvPr/>
        </p:nvSpPr>
        <p:spPr>
          <a:xfrm>
            <a:off x="775386" y="1143685"/>
            <a:ext cx="609805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1315"/>
            <a:r>
              <a:rPr lang="it-IT" b="1" spc="-10" dirty="0">
                <a:latin typeface="Trebuchet MS" panose="020B0703020202090204" pitchFamily="34" charset="0"/>
                <a:ea typeface="Arial MT"/>
                <a:cs typeface="Arial MT"/>
              </a:rPr>
              <a:t>SECONDA</a:t>
            </a:r>
            <a:r>
              <a:rPr lang="it-IT" sz="1800" b="1" spc="-55" dirty="0">
                <a:effectLst/>
                <a:latin typeface="Trebuchet MS" panose="020B0703020202090204" pitchFamily="34" charset="0"/>
                <a:ea typeface="Arial MT"/>
                <a:cs typeface="Arial MT"/>
              </a:rPr>
              <a:t> </a:t>
            </a:r>
            <a:r>
              <a:rPr lang="it-IT" sz="1800" b="1" spc="-10" dirty="0">
                <a:effectLst/>
                <a:latin typeface="Trebuchet MS" panose="020B0703020202090204" pitchFamily="34" charset="0"/>
                <a:ea typeface="Arial MT"/>
                <a:cs typeface="Arial MT"/>
              </a:rPr>
              <a:t>PARTE</a:t>
            </a:r>
            <a:endParaRPr lang="it-IT" sz="1800" dirty="0"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28" name="Textbox 50">
            <a:extLst>
              <a:ext uri="{FF2B5EF4-FFF2-40B4-BE49-F238E27FC236}">
                <a16:creationId xmlns:a16="http://schemas.microsoft.com/office/drawing/2014/main" id="{9B4DFD46-9D26-0547-4D34-4A150C19A85F}"/>
              </a:ext>
            </a:extLst>
          </p:cNvPr>
          <p:cNvSpPr txBox="1">
            <a:spLocks/>
          </p:cNvSpPr>
          <p:nvPr/>
        </p:nvSpPr>
        <p:spPr>
          <a:xfrm>
            <a:off x="1254093" y="2196406"/>
            <a:ext cx="6109335" cy="182245"/>
          </a:xfrm>
          <a:prstGeom prst="rect">
            <a:avLst/>
          </a:prstGeom>
          <a:solidFill>
            <a:srgbClr val="DCDCDC"/>
          </a:solidFill>
        </p:spPr>
        <p:txBody>
          <a:bodyPr wrap="square" lIns="0" tIns="0" rIns="0" bIns="0" rtlCol="0">
            <a:noAutofit/>
          </a:bodyPr>
          <a:lstStyle/>
          <a:p>
            <a:pPr marL="635">
              <a:lnSpc>
                <a:spcPts val="1435"/>
              </a:lnSpc>
              <a:tabLst>
                <a:tab pos="6091555" algn="r"/>
              </a:tabLst>
            </a:pP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Piano</a:t>
            </a:r>
            <a:r>
              <a:rPr lang="it-IT" sz="1300" spc="17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delle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alienazioni</a:t>
            </a:r>
            <a:r>
              <a:rPr lang="it-IT" sz="1300" spc="17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e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valorizzazioni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immobiliari</a:t>
            </a:r>
            <a:r>
              <a:rPr lang="it-IT" sz="1300" spc="17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–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anno</a:t>
            </a:r>
            <a:r>
              <a:rPr lang="it-IT" sz="1300" spc="17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2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2025</a:t>
            </a:r>
            <a:r>
              <a:rPr lang="it-IT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lang="it-IT" sz="1100" dirty="0"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29" name="Textbox 51">
            <a:extLst>
              <a:ext uri="{FF2B5EF4-FFF2-40B4-BE49-F238E27FC236}">
                <a16:creationId xmlns:a16="http://schemas.microsoft.com/office/drawing/2014/main" id="{AB8A09F3-458A-52EC-3211-A86F3854AD77}"/>
              </a:ext>
            </a:extLst>
          </p:cNvPr>
          <p:cNvSpPr txBox="1">
            <a:spLocks/>
          </p:cNvSpPr>
          <p:nvPr/>
        </p:nvSpPr>
        <p:spPr>
          <a:xfrm>
            <a:off x="1254092" y="2625886"/>
            <a:ext cx="6109335" cy="182245"/>
          </a:xfrm>
          <a:prstGeom prst="rect">
            <a:avLst/>
          </a:prstGeom>
          <a:solidFill>
            <a:srgbClr val="DCDCDC"/>
          </a:solidFill>
        </p:spPr>
        <p:txBody>
          <a:bodyPr wrap="square" lIns="0" tIns="0" rIns="0" bIns="0" rtlCol="0">
            <a:noAutofit/>
          </a:bodyPr>
          <a:lstStyle/>
          <a:p>
            <a:pPr marL="635">
              <a:lnSpc>
                <a:spcPts val="1435"/>
              </a:lnSpc>
              <a:tabLst>
                <a:tab pos="6085205" algn="r"/>
              </a:tabLst>
            </a:pP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Programma</a:t>
            </a:r>
            <a:r>
              <a:rPr lang="it-IT" sz="1300" spc="17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triennale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dei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Lavori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Pubblici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2025-2027.</a:t>
            </a:r>
            <a:r>
              <a:rPr lang="it-IT" sz="1300" spc="17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Elenco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annuale</a:t>
            </a:r>
            <a:r>
              <a:rPr lang="it-IT" sz="1300" spc="18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2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2025</a:t>
            </a:r>
            <a:endParaRPr lang="it-IT" sz="1100" dirty="0"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32" name="Textbox 50">
            <a:extLst>
              <a:ext uri="{FF2B5EF4-FFF2-40B4-BE49-F238E27FC236}">
                <a16:creationId xmlns:a16="http://schemas.microsoft.com/office/drawing/2014/main" id="{C897C2DC-2546-DFF4-71FF-9E3B359AACB1}"/>
              </a:ext>
            </a:extLst>
          </p:cNvPr>
          <p:cNvSpPr txBox="1">
            <a:spLocks/>
          </p:cNvSpPr>
          <p:nvPr/>
        </p:nvSpPr>
        <p:spPr>
          <a:xfrm>
            <a:off x="1254094" y="1734047"/>
            <a:ext cx="6109335" cy="182245"/>
          </a:xfrm>
          <a:prstGeom prst="rect">
            <a:avLst/>
          </a:prstGeom>
          <a:solidFill>
            <a:srgbClr val="DCDCDC"/>
          </a:solidFill>
        </p:spPr>
        <p:txBody>
          <a:bodyPr wrap="square" lIns="0" tIns="0" rIns="0" bIns="0" rtlCol="0">
            <a:noAutofit/>
          </a:bodyPr>
          <a:lstStyle/>
          <a:p>
            <a:pPr marL="635">
              <a:lnSpc>
                <a:spcPts val="1435"/>
              </a:lnSpc>
              <a:tabLst>
                <a:tab pos="6091555" algn="r"/>
              </a:tabLst>
            </a:pP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Programmazione delle risorse finanziarie da destinare ai fabbisogni di personale</a:t>
            </a:r>
            <a:endParaRPr lang="it-IT" sz="1100" dirty="0"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33" name="Textbox 52">
            <a:extLst>
              <a:ext uri="{FF2B5EF4-FFF2-40B4-BE49-F238E27FC236}">
                <a16:creationId xmlns:a16="http://schemas.microsoft.com/office/drawing/2014/main" id="{A618834F-D506-A29C-C9EE-53861DF33EEB}"/>
              </a:ext>
            </a:extLst>
          </p:cNvPr>
          <p:cNvSpPr txBox="1">
            <a:spLocks/>
          </p:cNvSpPr>
          <p:nvPr/>
        </p:nvSpPr>
        <p:spPr>
          <a:xfrm>
            <a:off x="1254092" y="3088245"/>
            <a:ext cx="6109335" cy="182245"/>
          </a:xfrm>
          <a:prstGeom prst="rect">
            <a:avLst/>
          </a:prstGeom>
          <a:solidFill>
            <a:srgbClr val="DCDCDC"/>
          </a:solidFill>
        </p:spPr>
        <p:txBody>
          <a:bodyPr wrap="square" lIns="0" tIns="0" rIns="0" bIns="0" rtlCol="0">
            <a:noAutofit/>
          </a:bodyPr>
          <a:lstStyle/>
          <a:p>
            <a:pPr marL="635">
              <a:lnSpc>
                <a:spcPts val="1435"/>
              </a:lnSpc>
              <a:tabLst>
                <a:tab pos="6102350" algn="r"/>
              </a:tabLst>
            </a:pP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Programma</a:t>
            </a:r>
            <a:r>
              <a:rPr lang="it-IT" sz="1300" spc="17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triennale</a:t>
            </a:r>
            <a:r>
              <a:rPr lang="it-IT" sz="1300" spc="17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degli</a:t>
            </a:r>
            <a:r>
              <a:rPr lang="it-IT" sz="1300" spc="17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acquisti</a:t>
            </a:r>
            <a:r>
              <a:rPr lang="it-IT" sz="1300" spc="17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di</a:t>
            </a:r>
            <a:r>
              <a:rPr lang="it-IT" sz="1300" spc="17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forniture</a:t>
            </a:r>
            <a:r>
              <a:rPr lang="it-IT" sz="1300" spc="17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e</a:t>
            </a:r>
            <a:r>
              <a:rPr lang="it-IT" sz="1300" spc="17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servizi</a:t>
            </a:r>
            <a:r>
              <a:rPr lang="it-IT" sz="1300" spc="17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2025-</a:t>
            </a:r>
            <a:r>
              <a:rPr lang="it-IT" sz="1300" spc="-2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2027</a:t>
            </a:r>
            <a:r>
              <a:rPr lang="it-IT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lang="it-IT" sz="1100" dirty="0">
              <a:effectLst/>
              <a:latin typeface="Arial MT"/>
              <a:ea typeface="Arial MT"/>
              <a:cs typeface="Arial MT"/>
            </a:endParaRPr>
          </a:p>
        </p:txBody>
      </p:sp>
      <p:sp>
        <p:nvSpPr>
          <p:cNvPr id="34" name="Textbox 53">
            <a:extLst>
              <a:ext uri="{FF2B5EF4-FFF2-40B4-BE49-F238E27FC236}">
                <a16:creationId xmlns:a16="http://schemas.microsoft.com/office/drawing/2014/main" id="{1FF774C9-6679-A35C-2C76-B54AD31B2E12}"/>
              </a:ext>
            </a:extLst>
          </p:cNvPr>
          <p:cNvSpPr txBox="1">
            <a:spLocks/>
          </p:cNvSpPr>
          <p:nvPr/>
        </p:nvSpPr>
        <p:spPr>
          <a:xfrm>
            <a:off x="1254092" y="3516785"/>
            <a:ext cx="6109335" cy="182245"/>
          </a:xfrm>
          <a:prstGeom prst="rect">
            <a:avLst/>
          </a:prstGeom>
          <a:solidFill>
            <a:srgbClr val="DCDCDC"/>
          </a:solidFill>
        </p:spPr>
        <p:txBody>
          <a:bodyPr wrap="square" lIns="0" tIns="0" rIns="0" bIns="0" rtlCol="0">
            <a:noAutofit/>
          </a:bodyPr>
          <a:lstStyle/>
          <a:p>
            <a:pPr marL="635">
              <a:lnSpc>
                <a:spcPts val="1435"/>
              </a:lnSpc>
              <a:tabLst>
                <a:tab pos="6087110" algn="r"/>
              </a:tabLst>
            </a:pPr>
            <a:r>
              <a:rPr lang="it-IT" sz="1300" spc="-4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Coerenza</a:t>
            </a:r>
            <a:r>
              <a:rPr lang="it-IT" sz="1300" spc="3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4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dei</a:t>
            </a:r>
            <a:r>
              <a:rPr lang="it-IT" sz="1300" spc="3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4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programmi</a:t>
            </a:r>
            <a:r>
              <a:rPr lang="it-IT" sz="1300" spc="3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4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rispetto</a:t>
            </a:r>
            <a:r>
              <a:rPr lang="it-IT" sz="1300" spc="3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4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ai</a:t>
            </a:r>
            <a:r>
              <a:rPr lang="it-IT" sz="1300" spc="3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4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piani</a:t>
            </a:r>
            <a:r>
              <a:rPr lang="it-IT" sz="1300" spc="35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 </a:t>
            </a:r>
            <a:r>
              <a:rPr lang="it-IT" sz="1300" spc="-40" dirty="0">
                <a:solidFill>
                  <a:srgbClr val="000000"/>
                </a:solidFill>
                <a:effectLst/>
                <a:latin typeface="Bahnschrift" panose="020F0502020204030204" pitchFamily="34" charset="0"/>
                <a:ea typeface="Arial MT"/>
                <a:cs typeface="Arial MT"/>
              </a:rPr>
              <a:t>regionali</a:t>
            </a:r>
            <a:r>
              <a:rPr lang="it-IT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MT"/>
                <a:cs typeface="Arial MT"/>
              </a:rPr>
              <a:t>	</a:t>
            </a:r>
            <a:endParaRPr lang="it-IT" sz="1100" dirty="0">
              <a:effectLst/>
              <a:latin typeface="Arial MT"/>
              <a:ea typeface="Arial MT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31844755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1742318-22A7-5EBB-4833-AD03CAE71F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BE0327-06B5-E45D-24F7-448B8BF05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840BF55-08E0-401C-826F-9B78A1D38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145" y="1150076"/>
            <a:ext cx="3925044" cy="4557849"/>
          </a:xfrm>
        </p:spPr>
        <p:txBody>
          <a:bodyPr>
            <a:normAutofit/>
          </a:bodyPr>
          <a:lstStyle/>
          <a:p>
            <a:r>
              <a:rPr lang="it-IT" dirty="0"/>
              <a:t>PEG E PDO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0C93DC9-D212-B48D-67D4-1A6520B2F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6923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6BFAC720-E115-B6E1-F237-49FB23E86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5334" y="1150077"/>
            <a:ext cx="6960321" cy="5424336"/>
          </a:xfrm>
        </p:spPr>
        <p:txBody>
          <a:bodyPr>
            <a:noAutofit/>
          </a:bodyPr>
          <a:lstStyle/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endParaRPr lang="it-IT" altLang="it-IT" sz="2400" dirty="0"/>
          </a:p>
          <a:p>
            <a:pPr marL="990600" lvl="1" indent="-457200">
              <a:lnSpc>
                <a:spcPct val="120000"/>
              </a:lnSpc>
            </a:pPr>
            <a:r>
              <a:rPr lang="it-IT" altLang="it-IT" sz="2400" dirty="0"/>
              <a:t>Il </a:t>
            </a:r>
            <a:r>
              <a:rPr lang="it-IT" altLang="it-IT" sz="2400" dirty="0">
                <a:solidFill>
                  <a:srgbClr val="FF0000"/>
                </a:solidFill>
              </a:rPr>
              <a:t>Piano Esecutivo di Gestione (PEG) </a:t>
            </a:r>
            <a:r>
              <a:rPr lang="it-IT" altLang="it-IT" sz="2400" dirty="0"/>
              <a:t>è il documento con cui gli enti locali declinano in dettaglio gli obiettivi operativi e le azioni da intraprendere per realizzare la programmazione contenuta nel DUP e nel bilancio di previsione.</a:t>
            </a:r>
          </a:p>
          <a:p>
            <a:pPr marL="990600" lvl="1" indent="-457200">
              <a:lnSpc>
                <a:spcPct val="120000"/>
              </a:lnSpc>
            </a:pPr>
            <a:endParaRPr lang="it-IT" altLang="it-IT" sz="2400" dirty="0"/>
          </a:p>
          <a:p>
            <a:pPr marL="990600" lvl="1" indent="-457200">
              <a:lnSpc>
                <a:spcPct val="120000"/>
              </a:lnSpc>
            </a:pPr>
            <a:r>
              <a:rPr lang="it-IT" altLang="it-IT" sz="2400" dirty="0"/>
              <a:t>Il </a:t>
            </a:r>
            <a:r>
              <a:rPr lang="it-IT" altLang="it-IT" sz="2400" dirty="0">
                <a:solidFill>
                  <a:srgbClr val="FF0000"/>
                </a:solidFill>
              </a:rPr>
              <a:t>Piano Dettagliato degli Obiettivi (PDO) </a:t>
            </a:r>
            <a:r>
              <a:rPr lang="it-IT" altLang="it-IT" sz="2400" dirty="0"/>
              <a:t>è uno strumento di programmazione e controllo che traduce la strategia dell’ente in obiettivi concreti e misurabili, definendo gli indicatori per la loro misurazione  e la valutazione delle attività in coerenza con DUP e PEG.</a:t>
            </a:r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it-IT" altLang="it-IT" sz="22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sz="24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3DBBB10-A635-5F62-56A6-F8260DC80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661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4FDC37-708D-419B-CC03-8F52418F26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DB61079-0C19-45AD-7EF2-261258DB08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352B08D-0553-7152-A5C0-D53883DDD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145" y="1150076"/>
            <a:ext cx="3925044" cy="4557849"/>
          </a:xfrm>
        </p:spPr>
        <p:txBody>
          <a:bodyPr>
            <a:normAutofit/>
          </a:bodyPr>
          <a:lstStyle/>
          <a:p>
            <a:r>
              <a:rPr lang="it-IT" dirty="0"/>
              <a:t>Piano degli indicatori e performance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01B45A4-E5B1-A51B-D3E5-B221E7C4F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6923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B81C531-2E22-A26C-DD63-9FD45BB67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5334" y="609600"/>
            <a:ext cx="6960321" cy="5964813"/>
          </a:xfrm>
        </p:spPr>
        <p:txBody>
          <a:bodyPr>
            <a:noAutofit/>
          </a:bodyPr>
          <a:lstStyle/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endParaRPr lang="it-IT" altLang="it-IT" sz="2400" dirty="0"/>
          </a:p>
          <a:p>
            <a:pPr marL="990600" lvl="1" indent="-457200">
              <a:lnSpc>
                <a:spcPct val="120000"/>
              </a:lnSpc>
            </a:pPr>
            <a:r>
              <a:rPr lang="it-IT" altLang="it-IT" sz="2400" dirty="0"/>
              <a:t>Il </a:t>
            </a:r>
            <a:r>
              <a:rPr lang="it-IT" altLang="it-IT" sz="2400" dirty="0">
                <a:solidFill>
                  <a:srgbClr val="FF0000"/>
                </a:solidFill>
              </a:rPr>
              <a:t>Piano degli indicatori e dei risultati attesi di bilancio </a:t>
            </a:r>
            <a:r>
              <a:rPr lang="it-IT" altLang="it-IT" sz="2400" dirty="0"/>
              <a:t>è un documento che utilizza indicatori standardizzati per monitorare e valutare la gestione finanziaria dell’ente, focalizzandosi su aspetti quali entrate, uscite, gestione di cassa e rigidità strutturale (trasparenza e anticipazione).</a:t>
            </a:r>
          </a:p>
          <a:p>
            <a:pPr marL="990600" lvl="1" indent="-457200">
              <a:lnSpc>
                <a:spcPct val="120000"/>
              </a:lnSpc>
            </a:pPr>
            <a:r>
              <a:rPr lang="it-IT" altLang="it-IT" sz="2400" dirty="0"/>
              <a:t>Il </a:t>
            </a:r>
            <a:r>
              <a:rPr lang="it-IT" altLang="it-IT" sz="2400" dirty="0">
                <a:solidFill>
                  <a:srgbClr val="FF0000"/>
                </a:solidFill>
              </a:rPr>
              <a:t>Piano della performance </a:t>
            </a:r>
            <a:r>
              <a:rPr lang="it-IT" sz="2400" b="0" i="0" dirty="0">
                <a:effectLst/>
              </a:rPr>
              <a:t>definisce gli obiettivi strategici e operativi per la misurazione della performance insieme agli indicatori per misurarne il raggiungimento e i risultati attesi. Il Piano è ora assorbito nel </a:t>
            </a:r>
            <a:r>
              <a:rPr lang="it-IT" sz="2400" b="0" i="0" dirty="0">
                <a:solidFill>
                  <a:srgbClr val="FF0000"/>
                </a:solidFill>
                <a:effectLst/>
              </a:rPr>
              <a:t>Piano Integrato di Attività e Organizzazione </a:t>
            </a:r>
            <a:r>
              <a:rPr lang="it-IT" sz="2400" b="0" i="0" dirty="0">
                <a:effectLst/>
              </a:rPr>
              <a:t>(PIAO). </a:t>
            </a:r>
            <a:endParaRPr lang="it-IT" altLang="it-IT" sz="2400" dirty="0"/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it-IT" altLang="it-IT" sz="22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sz="24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1472B4E-7291-8804-319E-5AEFC79D9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966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AE50FF-B78F-25A6-07FB-DF1AED3EA8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AC8E214-CA6B-0798-9160-2E0DCDDA6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A118FDE-759C-121A-3037-F30D60A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145" y="1150076"/>
            <a:ext cx="3925044" cy="4557849"/>
          </a:xfrm>
        </p:spPr>
        <p:txBody>
          <a:bodyPr>
            <a:normAutofit/>
          </a:bodyPr>
          <a:lstStyle/>
          <a:p>
            <a:r>
              <a:rPr lang="it-IT" dirty="0"/>
              <a:t>Equilibri di bilancio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7D96B8C-9105-6BD0-3ED6-F41B97C9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6923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BA07E56-92CC-5360-3BF7-87875D8AD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434" y="208516"/>
            <a:ext cx="6960321" cy="6039884"/>
          </a:xfrm>
        </p:spPr>
        <p:txBody>
          <a:bodyPr>
            <a:noAutofit/>
          </a:bodyPr>
          <a:lstStyle/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r>
              <a:rPr lang="it-IT" sz="2000" dirty="0">
                <a:effectLst/>
                <a:latin typeface="Calibri" panose="020F0502020204030204" pitchFamily="34" charset="0"/>
              </a:rPr>
              <a:t>Il rispetto del principio di pareggio finanziario non basta per soddisfare il principio generale dell'equilibrio del sistema di bilancio di ogni pubblica amministrazione. </a:t>
            </a:r>
            <a:endParaRPr lang="it-IT" sz="2000" dirty="0">
              <a:effectLst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</a:rPr>
              <a:t>Il pareggio finanziario nel bilancio di previsione infatti comporta anche la corretta applicazione di tutti gli altri equilibri finanziari, economici e patrimoniali che sono da verificare non solo in sede di previsione, ma anche durante la gestione in modo concomitante con lo svolgersi delle operazioni di esercizio, e quindi nei risultati complessivi dell'esercizio che si riflettono nei documenti contabili di rendicontazione. </a:t>
            </a:r>
            <a:endParaRPr lang="it-IT" sz="2000" dirty="0">
              <a:effectLst/>
            </a:endParaRPr>
          </a:p>
          <a:p>
            <a:r>
              <a:rPr lang="it-IT" sz="2000" dirty="0">
                <a:effectLst/>
                <a:latin typeface="Calibri" panose="020F0502020204030204" pitchFamily="34" charset="0"/>
              </a:rPr>
              <a:t>Il principio dell'equilibrio di bilancio quindi deve essere inteso in una versione complessiva ed analitica del pareggio economico, finanziario e patrimoniale che ogni amministrazione pubblica si pone strategicamente di dover realizzare nel suo continuo operare nella comunità amministrata. </a:t>
            </a:r>
            <a:endParaRPr lang="it-IT" sz="2000" dirty="0">
              <a:effectLst/>
            </a:endParaRPr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it-IT" altLang="it-IT" sz="22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sz="24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B09FD6BD-531D-FC42-0083-16DF9E9BE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276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EE2C4D3-AAA8-B51A-41E8-A9B8DE7592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B128FE6-6806-0450-1427-68E4F285F8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775BE37-4D31-9EF2-8C9E-846ECDBA0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145" y="1150076"/>
            <a:ext cx="3925044" cy="4557849"/>
          </a:xfrm>
        </p:spPr>
        <p:txBody>
          <a:bodyPr>
            <a:normAutofit/>
          </a:bodyPr>
          <a:lstStyle/>
          <a:p>
            <a:r>
              <a:rPr lang="it-IT" dirty="0"/>
              <a:t>Temi da approfondire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F5D88DC-AA4E-9855-434F-09F6199BE0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6923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0DC478A-484A-2B38-3040-756FFF0C3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5334" y="1011929"/>
            <a:ext cx="6960321" cy="3846717"/>
          </a:xfrm>
        </p:spPr>
        <p:txBody>
          <a:bodyPr>
            <a:noAutofit/>
          </a:bodyPr>
          <a:lstStyle/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r>
              <a:rPr lang="it-IT" altLang="it-IT" sz="2800" dirty="0"/>
              <a:t>La governance comunitaria e  territoriale</a:t>
            </a:r>
          </a:p>
          <a:p>
            <a:pPr marL="990600" lvl="1" indent="-457200">
              <a:lnSpc>
                <a:spcPct val="120000"/>
              </a:lnSpc>
            </a:pPr>
            <a:r>
              <a:rPr lang="it-IT" altLang="it-IT" sz="2800" dirty="0"/>
              <a:t>Gli strumenti partecipativi</a:t>
            </a:r>
          </a:p>
          <a:p>
            <a:pPr marL="990600" lvl="1" indent="-457200">
              <a:lnSpc>
                <a:spcPct val="120000"/>
              </a:lnSpc>
            </a:pPr>
            <a:r>
              <a:rPr lang="it-IT" altLang="it-IT" sz="2800" dirty="0"/>
              <a:t>Le strategie di rigenerazione comunitaria e urbana</a:t>
            </a:r>
          </a:p>
          <a:p>
            <a:pPr marL="990600" lvl="1" indent="-457200">
              <a:lnSpc>
                <a:spcPct val="120000"/>
              </a:lnSpc>
            </a:pPr>
            <a:r>
              <a:rPr lang="it-IT" altLang="it-IT" sz="2800" dirty="0"/>
              <a:t>La gestione del cambiamento e dell’innovazione sociale</a:t>
            </a:r>
          </a:p>
          <a:p>
            <a:pPr marL="990600" lvl="1" indent="-457200">
              <a:lnSpc>
                <a:spcPct val="120000"/>
              </a:lnSpc>
            </a:pPr>
            <a:r>
              <a:rPr lang="it-IT" altLang="it-IT" sz="2800" dirty="0"/>
              <a:t>La leadership pubblica</a:t>
            </a:r>
          </a:p>
          <a:p>
            <a:pPr marL="990600" lvl="1" indent="-457200">
              <a:lnSpc>
                <a:spcPct val="120000"/>
              </a:lnSpc>
            </a:pPr>
            <a:r>
              <a:rPr lang="it-IT" altLang="it-IT" sz="2800" dirty="0"/>
              <a:t>La comunicazione pubblica</a:t>
            </a:r>
          </a:p>
          <a:p>
            <a:pPr marL="990600" lvl="1" indent="-457200">
              <a:lnSpc>
                <a:spcPct val="120000"/>
              </a:lnSpc>
            </a:pPr>
            <a:r>
              <a:rPr lang="it-IT" altLang="it-IT" sz="2800" dirty="0"/>
              <a:t>Gli strumenti di programmazione e gestione economico-finanziaria</a:t>
            </a:r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marL="990600" lvl="1" indent="-457200">
              <a:lnSpc>
                <a:spcPct val="120000"/>
              </a:lnSpc>
            </a:pPr>
            <a:endParaRPr lang="it-IT" altLang="it-IT" sz="2800" dirty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it-IT" altLang="it-IT" sz="22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sz="24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22428B7-2003-352D-2D67-5A81DA217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058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90" name="Rectangle 3089">
            <a:extLst>
              <a:ext uri="{FF2B5EF4-FFF2-40B4-BE49-F238E27FC236}">
                <a16:creationId xmlns:a16="http://schemas.microsoft.com/office/drawing/2014/main" id="{50E53EDA-3B94-4F6B-9E86-D3BB9EBB9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BD53A85-77D1-3326-569E-437070C4A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1150076"/>
            <a:ext cx="3659389" cy="4557849"/>
          </a:xfrm>
        </p:spPr>
        <p:txBody>
          <a:bodyPr>
            <a:normAutofit/>
          </a:bodyPr>
          <a:lstStyle/>
          <a:p>
            <a:r>
              <a:rPr lang="it-IT" dirty="0"/>
              <a:t>Bisogna fare delle scelte</a:t>
            </a:r>
          </a:p>
        </p:txBody>
      </p:sp>
      <p:cxnSp>
        <p:nvCxnSpPr>
          <p:cNvPr id="3092" name="Straight Connector 3091">
            <a:extLst>
              <a:ext uri="{FF2B5EF4-FFF2-40B4-BE49-F238E27FC236}">
                <a16:creationId xmlns:a16="http://schemas.microsoft.com/office/drawing/2014/main" id="{30EFD79F-7790-479B-B7DB-BD0D8C101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6923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51EB90-F2F3-E3BD-9DC3-631FC4C2C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3877" y="1150076"/>
            <a:ext cx="6949434" cy="545203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5000"/>
              </a:lnSpc>
            </a:pPr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Quale livello di estensione dell’</a:t>
            </a:r>
            <a:r>
              <a:rPr lang="it-IT" altLang="ja-JP" sz="2800" dirty="0">
                <a:latin typeface="Calibri" panose="020F0502020204030204" pitchFamily="34" charset="0"/>
                <a:cs typeface="Calibri" panose="020F0502020204030204" pitchFamily="34" charset="0"/>
              </a:rPr>
              <a:t>intervento pubblico?</a:t>
            </a:r>
          </a:p>
          <a:p>
            <a:pPr algn="just">
              <a:lnSpc>
                <a:spcPct val="115000"/>
              </a:lnSpc>
            </a:pPr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Quale mix delle entrate?</a:t>
            </a:r>
          </a:p>
          <a:p>
            <a:pPr algn="just">
              <a:lnSpc>
                <a:spcPct val="115000"/>
              </a:lnSpc>
            </a:pPr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Quale mix tra servizi a redditività positiva e negativa? </a:t>
            </a:r>
          </a:p>
          <a:p>
            <a:pPr algn="just">
              <a:lnSpc>
                <a:spcPct val="115000"/>
              </a:lnSpc>
            </a:pPr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Quale composizione delle spese (allocazione delle risorse) correnti?</a:t>
            </a:r>
          </a:p>
          <a:p>
            <a:pPr algn="just">
              <a:lnSpc>
                <a:spcPct val="115000"/>
              </a:lnSpc>
            </a:pPr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Quale livello di indebitamento sostenere?</a:t>
            </a:r>
          </a:p>
          <a:p>
            <a:pPr algn="just">
              <a:lnSpc>
                <a:spcPct val="115000"/>
              </a:lnSpc>
            </a:pPr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Quali modalità per gestire il patrimonio pubblico?</a:t>
            </a:r>
          </a:p>
          <a:p>
            <a:pPr algn="just">
              <a:lnSpc>
                <a:spcPct val="115000"/>
              </a:lnSpc>
            </a:pPr>
            <a:r>
              <a:rPr lang="it-IT" alt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Quali investimenti privilegiare?</a:t>
            </a:r>
          </a:p>
          <a:p>
            <a:pPr algn="just">
              <a:lnSpc>
                <a:spcPct val="115000"/>
              </a:lnSpc>
            </a:pPr>
            <a:endParaRPr kumimoji="0" lang="it-IT" altLang="it-IT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                                                   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it-IT" altLang="it-IT" sz="15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3074" name="Picture 2" descr="page4image47885072">
            <a:extLst>
              <a:ext uri="{FF2B5EF4-FFF2-40B4-BE49-F238E27FC236}">
                <a16:creationId xmlns:a16="http://schemas.microsoft.com/office/drawing/2014/main" id="{394C9900-E75F-E05C-8418-DDA8F70BC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-998538"/>
            <a:ext cx="42164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page4image47881952">
            <a:extLst>
              <a:ext uri="{FF2B5EF4-FFF2-40B4-BE49-F238E27FC236}">
                <a16:creationId xmlns:a16="http://schemas.microsoft.com/office/drawing/2014/main" id="{70B1316F-25DD-FEC6-EC31-1725DEEF2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0" y="-998538"/>
            <a:ext cx="42164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age4image47884864">
            <a:extLst>
              <a:ext uri="{FF2B5EF4-FFF2-40B4-BE49-F238E27FC236}">
                <a16:creationId xmlns:a16="http://schemas.microsoft.com/office/drawing/2014/main" id="{DA694CD8-3601-3B65-57ED-BEDC7AFA8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0" y="-998538"/>
            <a:ext cx="42164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32D4C1D-F62D-813B-7069-3C62BFE2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862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E45CA42-AFE9-13D2-3E1F-B22B837BE3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90" name="Rectangle 3089">
            <a:extLst>
              <a:ext uri="{FF2B5EF4-FFF2-40B4-BE49-F238E27FC236}">
                <a16:creationId xmlns:a16="http://schemas.microsoft.com/office/drawing/2014/main" id="{D64BFBB4-5776-27C3-9CE0-C9E265BF4A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627CC47-CDCF-8B34-01A1-FEE28B5A3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1150076"/>
            <a:ext cx="3659389" cy="4557849"/>
          </a:xfrm>
        </p:spPr>
        <p:txBody>
          <a:bodyPr>
            <a:normAutofit/>
          </a:bodyPr>
          <a:lstStyle/>
          <a:p>
            <a:r>
              <a:rPr lang="it-IT" dirty="0"/>
              <a:t>I modelli decisionali</a:t>
            </a:r>
          </a:p>
        </p:txBody>
      </p:sp>
      <p:cxnSp>
        <p:nvCxnSpPr>
          <p:cNvPr id="3092" name="Straight Connector 3091">
            <a:extLst>
              <a:ext uri="{FF2B5EF4-FFF2-40B4-BE49-F238E27FC236}">
                <a16:creationId xmlns:a16="http://schemas.microsoft.com/office/drawing/2014/main" id="{79A54102-6F1A-C896-A5A3-65A9C01AA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6923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B32E61A-4D51-03CE-10EB-5651B6A94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4150" y="790831"/>
            <a:ext cx="6949434" cy="6227805"/>
          </a:xfrm>
        </p:spPr>
        <p:txBody>
          <a:bodyPr>
            <a:normAutofit fontScale="92500"/>
          </a:bodyPr>
          <a:lstStyle/>
          <a:p>
            <a:pPr marL="533400" lvl="1" indent="0" eaLnBrk="1" hangingPunct="1">
              <a:lnSpc>
                <a:spcPct val="120000"/>
              </a:lnSpc>
              <a:buClr>
                <a:schemeClr val="tx1"/>
              </a:buClr>
              <a:buNone/>
            </a:pPr>
            <a:r>
              <a:rPr lang="it-IT" altLang="it-IT" sz="2400" dirty="0">
                <a:ea typeface="ＭＳ Ｐゴシック" panose="020B0600070205080204" pitchFamily="34" charset="-128"/>
              </a:rPr>
              <a:t>Le PA adottano contemporaneamente tre distinte prospettive di analisi e di decisione: il </a:t>
            </a:r>
            <a:r>
              <a:rPr lang="it-IT" altLang="it-IT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modello politico</a:t>
            </a:r>
            <a:r>
              <a:rPr lang="it-IT" altLang="it-IT" sz="2400" dirty="0">
                <a:ea typeface="ＭＳ Ｐゴシック" panose="020B0600070205080204" pitchFamily="34" charset="-128"/>
              </a:rPr>
              <a:t>,</a:t>
            </a:r>
            <a:r>
              <a:rPr lang="it-IT" altLang="it-IT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il modello istituzionale </a:t>
            </a:r>
            <a:r>
              <a:rPr lang="it-IT" altLang="it-IT" sz="2400" dirty="0">
                <a:ea typeface="ＭＳ Ｐゴシック" panose="020B0600070205080204" pitchFamily="34" charset="-128"/>
              </a:rPr>
              <a:t>e</a:t>
            </a:r>
            <a:r>
              <a:rPr lang="it-IT" altLang="it-IT" sz="2400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 il modello economico-aziendale</a:t>
            </a:r>
            <a:r>
              <a:rPr lang="it-IT" altLang="it-IT" sz="2400" dirty="0">
                <a:ea typeface="ＭＳ Ｐゴシック" panose="020B0600070205080204" pitchFamily="34" charset="-128"/>
              </a:rPr>
              <a:t>.</a:t>
            </a:r>
          </a:p>
          <a:p>
            <a:pPr marL="1066800" lvl="1" indent="-533400" eaLnBrk="1" hangingPunct="1">
              <a:lnSpc>
                <a:spcPct val="12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it-IT" altLang="it-IT" sz="2400" dirty="0">
                <a:ea typeface="ＭＳ Ｐゴシック" panose="020B0600070205080204" pitchFamily="34" charset="-128"/>
              </a:rPr>
              <a:t>Ognuno dei tre modelli opera attraverso logiche e obiettivi propri e distinti</a:t>
            </a:r>
          </a:p>
          <a:p>
            <a:pPr marL="1066800" lvl="1" indent="-533400" eaLnBrk="1" hangingPunct="1">
              <a:lnSpc>
                <a:spcPct val="12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it-IT" altLang="it-IT" sz="2400" dirty="0">
                <a:ea typeface="ＭＳ Ｐゴシック" panose="020B0600070205080204" pitchFamily="34" charset="-128"/>
              </a:rPr>
              <a:t>Ognuno dei tre modelli utilizza diversi strumenti adatti a valorizzare  il contributo degli stakeholder</a:t>
            </a:r>
          </a:p>
          <a:p>
            <a:pPr marL="1066800" lvl="1" indent="-533400" eaLnBrk="1" hangingPunct="1">
              <a:lnSpc>
                <a:spcPct val="12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it-IT" altLang="it-IT" sz="2400" dirty="0">
                <a:ea typeface="ＭＳ Ｐゴシック" panose="020B0600070205080204" pitchFamily="34" charset="-128"/>
              </a:rPr>
              <a:t>Le PA hanno performance modeste se uno dei tre modelli ha risultati insoddisfacenti</a:t>
            </a:r>
          </a:p>
          <a:p>
            <a:pPr marL="1066800" lvl="1" indent="-533400" eaLnBrk="1" hangingPunct="1">
              <a:lnSpc>
                <a:spcPct val="120000"/>
              </a:lnSpc>
              <a:buClr>
                <a:schemeClr val="tx1"/>
              </a:buClr>
              <a:buFont typeface="Monotype Sorts" pitchFamily="2" charset="2"/>
              <a:buAutoNum type="arabicPeriod"/>
            </a:pPr>
            <a:r>
              <a:rPr lang="it-IT" altLang="it-IT" sz="2400" dirty="0">
                <a:ea typeface="ＭＳ Ｐゴシック" panose="020B0600070205080204" pitchFamily="34" charset="-128"/>
              </a:rPr>
              <a:t>Il processo decisionale è frutto della sintesi dei tre modelli</a:t>
            </a:r>
            <a:endParaRPr kumimoji="0" lang="it-IT" altLang="it-IT" sz="24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kumimoji="0" lang="it-IT" altLang="it-IT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                                                   </a:t>
            </a: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it-IT" altLang="it-IT" sz="15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3074" name="Picture 2" descr="page4image47885072">
            <a:extLst>
              <a:ext uri="{FF2B5EF4-FFF2-40B4-BE49-F238E27FC236}">
                <a16:creationId xmlns:a16="http://schemas.microsoft.com/office/drawing/2014/main" id="{CA0F1452-1CA2-CBB8-320D-8E9E77960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-998538"/>
            <a:ext cx="42164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page4image47881952">
            <a:extLst>
              <a:ext uri="{FF2B5EF4-FFF2-40B4-BE49-F238E27FC236}">
                <a16:creationId xmlns:a16="http://schemas.microsoft.com/office/drawing/2014/main" id="{73E5B02B-3A1C-EB74-1D14-6AA77BBA45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0" y="-998538"/>
            <a:ext cx="42164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age4image47884864">
            <a:extLst>
              <a:ext uri="{FF2B5EF4-FFF2-40B4-BE49-F238E27FC236}">
                <a16:creationId xmlns:a16="http://schemas.microsoft.com/office/drawing/2014/main" id="{98CD1F7E-D7A2-A0E5-9040-C5F54FB91B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0" y="-998538"/>
            <a:ext cx="42164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C01C0F0-6B3C-1209-EB12-310D12A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924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90" name="Rectangle 3089">
            <a:extLst>
              <a:ext uri="{FF2B5EF4-FFF2-40B4-BE49-F238E27FC236}">
                <a16:creationId xmlns:a16="http://schemas.microsoft.com/office/drawing/2014/main" id="{50E53EDA-3B94-4F6B-9E86-D3BB9EBB9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CBD53A85-77D1-3326-569E-437070C4A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1150076"/>
            <a:ext cx="3659389" cy="4557849"/>
          </a:xfrm>
        </p:spPr>
        <p:txBody>
          <a:bodyPr>
            <a:normAutofit/>
          </a:bodyPr>
          <a:lstStyle/>
          <a:p>
            <a:r>
              <a:rPr lang="it-IT" dirty="0"/>
              <a:t>I possibili criteri di scelta</a:t>
            </a:r>
          </a:p>
        </p:txBody>
      </p:sp>
      <p:cxnSp>
        <p:nvCxnSpPr>
          <p:cNvPr id="3092" name="Straight Connector 3091">
            <a:extLst>
              <a:ext uri="{FF2B5EF4-FFF2-40B4-BE49-F238E27FC236}">
                <a16:creationId xmlns:a16="http://schemas.microsoft.com/office/drawing/2014/main" id="{30EFD79F-7790-479B-B7DB-BD0D8C101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6923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51EB90-F2F3-E3BD-9DC3-631FC4C2C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6028" y="457200"/>
            <a:ext cx="6816964" cy="6278777"/>
          </a:xfrm>
        </p:spPr>
        <p:txBody>
          <a:bodyPr>
            <a:normAutofit fontScale="92500"/>
          </a:bodyPr>
          <a:lstStyle/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it-IT" altLang="it-IT" sz="2400" dirty="0"/>
              <a:t>Diversi fattori condizionano le decisioni di bilancio delle PA:</a:t>
            </a:r>
          </a:p>
          <a:p>
            <a:pPr marL="990600" lvl="1" indent="-457200" eaLnBrk="1" hangingPunct="1">
              <a:lnSpc>
                <a:spcPct val="120000"/>
              </a:lnSpc>
            </a:pPr>
            <a:r>
              <a:rPr lang="it-IT" altLang="it-IT" sz="2400" dirty="0"/>
              <a:t>eventi esogeni (disastri naturali, congiunture economiche,…)</a:t>
            </a:r>
          </a:p>
          <a:p>
            <a:pPr marL="990600" lvl="1" indent="-457200" eaLnBrk="1" hangingPunct="1">
              <a:lnSpc>
                <a:spcPct val="120000"/>
              </a:lnSpc>
            </a:pPr>
            <a:r>
              <a:rPr lang="it-IT" altLang="it-IT" sz="2400" dirty="0"/>
              <a:t>vincoli sovranazionali (vincoli UE</a:t>
            </a:r>
            <a:r>
              <a:rPr lang="it-IT" altLang="ja-JP" sz="2400" dirty="0"/>
              <a:t>, vincoli per il Patto di stabilità e sviluppo, condizioni previste per i prestiti di WB)</a:t>
            </a:r>
          </a:p>
          <a:p>
            <a:pPr marL="990600" lvl="1" indent="-457200" eaLnBrk="1" hangingPunct="1">
              <a:lnSpc>
                <a:spcPct val="120000"/>
              </a:lnSpc>
            </a:pPr>
            <a:r>
              <a:rPr lang="it-IT" altLang="ja-JP" sz="2400" dirty="0"/>
              <a:t>forma dello Stato</a:t>
            </a:r>
          </a:p>
          <a:p>
            <a:pPr marL="990600" lvl="1" indent="-457200" eaLnBrk="1" hangingPunct="1">
              <a:lnSpc>
                <a:spcPct val="120000"/>
              </a:lnSpc>
            </a:pPr>
            <a:r>
              <a:rPr lang="it-IT" altLang="it-IT" sz="2400" dirty="0"/>
              <a:t>scelte dettate da culture e opportunità politiche</a:t>
            </a:r>
          </a:p>
          <a:p>
            <a:pPr marL="990600" lvl="1" indent="-457200" eaLnBrk="1" hangingPunct="1">
              <a:lnSpc>
                <a:spcPct val="120000"/>
              </a:lnSpc>
            </a:pPr>
            <a:r>
              <a:rPr lang="it-IT" altLang="it-IT" sz="2400" dirty="0"/>
              <a:t>cambiamenti strutturali della società (transizione demografica, transizione tecnologica, transizione ecologica, transizione sociale, …)</a:t>
            </a:r>
          </a:p>
          <a:p>
            <a:pPr marL="990600" lvl="1" indent="-457200" eaLnBrk="1" hangingPunct="1">
              <a:lnSpc>
                <a:spcPct val="120000"/>
              </a:lnSpc>
            </a:pPr>
            <a:r>
              <a:rPr lang="it-IT" altLang="it-IT" sz="2400" dirty="0"/>
              <a:t>condizioni sociali e strutturali del contesto</a:t>
            </a:r>
          </a:p>
          <a:p>
            <a:pPr algn="just">
              <a:lnSpc>
                <a:spcPct val="115000"/>
              </a:lnSpc>
            </a:pPr>
            <a:endParaRPr kumimoji="0" lang="it-IT" altLang="it-IT" sz="15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3074" name="Picture 2" descr="page4image47885072">
            <a:extLst>
              <a:ext uri="{FF2B5EF4-FFF2-40B4-BE49-F238E27FC236}">
                <a16:creationId xmlns:a16="http://schemas.microsoft.com/office/drawing/2014/main" id="{394C9900-E75F-E05C-8418-DDA8F70BC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-998538"/>
            <a:ext cx="42164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page4image47881952">
            <a:extLst>
              <a:ext uri="{FF2B5EF4-FFF2-40B4-BE49-F238E27FC236}">
                <a16:creationId xmlns:a16="http://schemas.microsoft.com/office/drawing/2014/main" id="{70B1316F-25DD-FEC6-EC31-1725DEEF21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0" y="-998538"/>
            <a:ext cx="42164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age4image47884864">
            <a:extLst>
              <a:ext uri="{FF2B5EF4-FFF2-40B4-BE49-F238E27FC236}">
                <a16:creationId xmlns:a16="http://schemas.microsoft.com/office/drawing/2014/main" id="{DA694CD8-3601-3B65-57ED-BEDC7AFA8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0" y="-998538"/>
            <a:ext cx="42164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32D4C1D-F62D-813B-7069-3C62BFE2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250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0E53EDA-3B94-4F6B-9E86-D3BB9EBB96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3F76248-1A56-89D8-73B6-0D535CB6B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1150076"/>
            <a:ext cx="3659389" cy="4557849"/>
          </a:xfrm>
        </p:spPr>
        <p:txBody>
          <a:bodyPr>
            <a:normAutofit/>
          </a:bodyPr>
          <a:lstStyle/>
          <a:p>
            <a:r>
              <a:rPr lang="it-IT" dirty="0"/>
              <a:t>I possibili criteri di scelta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0EFD79F-7790-479B-B7DB-BD0D8C101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6923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E091DB9-C1F6-C704-AF47-5FF2902FB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659" y="753762"/>
            <a:ext cx="6423654" cy="6104238"/>
          </a:xfrm>
        </p:spPr>
        <p:txBody>
          <a:bodyPr>
            <a:noAutofit/>
          </a:bodyPr>
          <a:lstStyle/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it-IT" altLang="it-IT" sz="2400" dirty="0"/>
              <a:t>Le principali alternative nelle decisioni pubbliche sono:</a:t>
            </a:r>
          </a:p>
          <a:p>
            <a:pPr marL="990600" lvl="1" indent="-457200" eaLnBrk="1" hangingPunct="1">
              <a:lnSpc>
                <a:spcPct val="120000"/>
              </a:lnSpc>
            </a:pPr>
            <a:r>
              <a:rPr lang="it-IT" altLang="it-IT" sz="2400" dirty="0"/>
              <a:t>prospettiva elettorale (breve periodo) vs. interesse generale (lungo periodo)</a:t>
            </a:r>
          </a:p>
          <a:p>
            <a:pPr marL="990600" lvl="1" indent="-457200" eaLnBrk="1" hangingPunct="1">
              <a:lnSpc>
                <a:spcPct val="120000"/>
              </a:lnSpc>
            </a:pPr>
            <a:r>
              <a:rPr lang="it-IT" altLang="it-IT" sz="2400" dirty="0"/>
              <a:t>spese per investimenti vs. spese correnti</a:t>
            </a:r>
          </a:p>
          <a:p>
            <a:pPr marL="990600" lvl="1" indent="-457200">
              <a:lnSpc>
                <a:spcPct val="120000"/>
              </a:lnSpc>
            </a:pPr>
            <a:r>
              <a:rPr lang="it-IT" altLang="it-IT" sz="2400" dirty="0"/>
              <a:t>stabilità nell’</a:t>
            </a:r>
            <a:r>
              <a:rPr lang="it-IT" altLang="ja-JP" sz="2400" dirty="0"/>
              <a:t>allocazione delle risorse vs. cambiamenti strutturali</a:t>
            </a:r>
            <a:endParaRPr lang="it-IT" altLang="it-IT" sz="24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it-IT" altLang="it-IT" sz="2400" dirty="0"/>
              <a:t>Non esiste una soluzione </a:t>
            </a:r>
            <a:r>
              <a:rPr lang="it-IT" altLang="it-IT" sz="2400" b="1" i="1" dirty="0"/>
              <a:t>ottimale</a:t>
            </a:r>
            <a:r>
              <a:rPr lang="it-IT" altLang="it-IT" sz="2400" dirty="0"/>
              <a:t> ma le PA devono cercare un equilibrio tra le diverse prospettive legittime ricercando equità ed economicità.</a:t>
            </a:r>
          </a:p>
          <a:p>
            <a:pPr marL="990600" lvl="1" indent="-457200" eaLnBrk="1" hangingPunct="1">
              <a:lnSpc>
                <a:spcPct val="120000"/>
              </a:lnSpc>
            </a:pPr>
            <a:endParaRPr lang="it-IT" sz="24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9A2B33B1-24FA-C76D-274E-04120AA8B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188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DBA9F15-7EEB-62C6-5E1B-5661FA8A40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5E5E89D-E265-CD8A-CD3E-0DD05EBF0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56B9EEB3-A33F-19F3-D3CD-44FA31B4A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1150076"/>
            <a:ext cx="3659389" cy="4557849"/>
          </a:xfrm>
        </p:spPr>
        <p:txBody>
          <a:bodyPr>
            <a:normAutofit/>
          </a:bodyPr>
          <a:lstStyle/>
          <a:p>
            <a:r>
              <a:rPr lang="it-IT" altLang="it-IT" sz="3600" dirty="0">
                <a:latin typeface="Calibri Light" panose="020F0302020204030204" pitchFamily="34" charset="0"/>
                <a:cs typeface="Calibri Light" panose="020F0302020204030204" pitchFamily="34" charset="0"/>
              </a:rPr>
              <a:t>ESEMPI DI DIVERSE POLITICHE DI BILANCIO </a:t>
            </a:r>
            <a:br>
              <a:rPr lang="it-IT" altLang="it-IT" sz="3600" b="1" dirty="0">
                <a:latin typeface="Tahoma" panose="020B0604030504040204" pitchFamily="34" charset="0"/>
              </a:rPr>
            </a:br>
            <a:endParaRPr lang="it-IT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91E295D-1EDD-388E-EBD8-C6799A0A3B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6923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F450B64-6C44-E776-B10A-5876B8CEF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658" y="753762"/>
            <a:ext cx="6935607" cy="6104238"/>
          </a:xfrm>
        </p:spPr>
        <p:txBody>
          <a:bodyPr>
            <a:noAutofit/>
          </a:bodyPr>
          <a:lstStyle/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</a:pPr>
            <a:endParaRPr lang="it-IT" sz="24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70B93F1-24A6-C2AA-77CE-34CA25CF8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4" name="Group 58">
            <a:extLst>
              <a:ext uri="{FF2B5EF4-FFF2-40B4-BE49-F238E27FC236}">
                <a16:creationId xmlns:a16="http://schemas.microsoft.com/office/drawing/2014/main" id="{3045CD99-A0FF-FFC0-B70B-EA380815F86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5606531"/>
              </p:ext>
            </p:extLst>
          </p:nvPr>
        </p:nvGraphicFramePr>
        <p:xfrm>
          <a:off x="4769719" y="1297459"/>
          <a:ext cx="7327545" cy="4213654"/>
        </p:xfrm>
        <a:graphic>
          <a:graphicData uri="http://schemas.openxmlformats.org/drawingml/2006/table">
            <a:tbl>
              <a:tblPr/>
              <a:tblGrid>
                <a:gridCol w="1050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6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4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59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9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594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594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517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endParaRPr kumimoji="0" lang="en-US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ABIT.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SPESA/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ABIT.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INVEST/ABIT.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INDEB/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ABIT.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Indice auton.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finanz.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TARIFFE/ ABIT.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Imposte / ABIT.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endParaRPr kumimoji="0" lang="it-IT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3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BOLLATE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47.000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(0,2)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49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COLOGNO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MONZ.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48.000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(0,5)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34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RHO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50.000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547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charset="0"/>
                        <a:buNone/>
                        <a:tabLst/>
                      </a:pPr>
                      <a:r>
                        <a:rPr kumimoji="0" lang="it-IT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(0,38)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30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09D9D58-5EF8-CD08-6E0E-3001BA5D9C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117F0C1-BCBB-40C7-99D6-F703E7A4B5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1A5D8BC-B41A-4E96-91C4-D60F51622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D321D5F-FA18-4271-9EAA-0BEA14116B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28819E1D-8F19-6F35-7F81-003664E37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991" y="929910"/>
            <a:ext cx="3458127" cy="5292579"/>
          </a:xfrm>
        </p:spPr>
        <p:txBody>
          <a:bodyPr>
            <a:normAutofit/>
          </a:bodyPr>
          <a:lstStyle/>
          <a:p>
            <a:r>
              <a:rPr lang="it-IT" sz="3200" dirty="0">
                <a:solidFill>
                  <a:srgbClr val="FFFFFF"/>
                </a:solidFill>
              </a:rPr>
              <a:t>I CRITERI DI VALUTAZIONE DELLE AMMINISTRAZIONI PUBBLICHE</a:t>
            </a:r>
            <a:br>
              <a:rPr lang="it-IT" altLang="it-IT" sz="2800" b="1" dirty="0">
                <a:solidFill>
                  <a:srgbClr val="FFFFFF"/>
                </a:solidFill>
                <a:latin typeface="Tahoma" panose="020B0604030504040204" pitchFamily="34" charset="0"/>
              </a:rPr>
            </a:br>
            <a:endParaRPr lang="it-IT" sz="2800" dirty="0">
              <a:solidFill>
                <a:srgbClr val="FFFFFF"/>
              </a:solidFill>
            </a:endParaRPr>
          </a:p>
        </p:txBody>
      </p:sp>
      <p:sp useBgFill="1">
        <p:nvSpPr>
          <p:cNvPr id="22" name="Freeform: Shape 21">
            <a:extLst>
              <a:ext uri="{FF2B5EF4-FFF2-40B4-BE49-F238E27FC236}">
                <a16:creationId xmlns:a16="http://schemas.microsoft.com/office/drawing/2014/main" id="{51287385-D3EA-47A8-A127-6061791AD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4422108" y="0"/>
            <a:ext cx="7769892" cy="6858000"/>
          </a:xfrm>
          <a:custGeom>
            <a:avLst/>
            <a:gdLst>
              <a:gd name="connsiteX0" fmla="*/ 1779516 w 7769892"/>
              <a:gd name="connsiteY0" fmla="*/ 0 h 6837536"/>
              <a:gd name="connsiteX1" fmla="*/ 6454848 w 7769892"/>
              <a:gd name="connsiteY1" fmla="*/ 0 h 6837536"/>
              <a:gd name="connsiteX2" fmla="*/ 6511730 w 7769892"/>
              <a:gd name="connsiteY2" fmla="*/ 37905 h 6837536"/>
              <a:gd name="connsiteX3" fmla="*/ 7769892 w 7769892"/>
              <a:gd name="connsiteY3" fmla="*/ 1486041 h 6837536"/>
              <a:gd name="connsiteX4" fmla="*/ 7769892 w 7769892"/>
              <a:gd name="connsiteY4" fmla="*/ 5281056 h 6837536"/>
              <a:gd name="connsiteX5" fmla="*/ 6353475 w 7769892"/>
              <a:gd name="connsiteY5" fmla="*/ 6837536 h 6837536"/>
              <a:gd name="connsiteX6" fmla="*/ 1882727 w 7769892"/>
              <a:gd name="connsiteY6" fmla="*/ 6837536 h 6837536"/>
              <a:gd name="connsiteX7" fmla="*/ 0 w 7769892"/>
              <a:gd name="connsiteY7" fmla="*/ 3386463 h 6837536"/>
              <a:gd name="connsiteX8" fmla="*/ 1655292 w 7769892"/>
              <a:gd name="connsiteY8" fmla="*/ 88307 h 6837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69892" h="6837536">
                <a:moveTo>
                  <a:pt x="1779516" y="0"/>
                </a:moveTo>
                <a:lnTo>
                  <a:pt x="6454848" y="0"/>
                </a:lnTo>
                <a:lnTo>
                  <a:pt x="6511730" y="37905"/>
                </a:lnTo>
                <a:cubicBezTo>
                  <a:pt x="7036410" y="413592"/>
                  <a:pt x="7468976" y="909648"/>
                  <a:pt x="7769892" y="1486041"/>
                </a:cubicBezTo>
                <a:cubicBezTo>
                  <a:pt x="7769892" y="1486041"/>
                  <a:pt x="7769892" y="1486041"/>
                  <a:pt x="7769892" y="5281056"/>
                </a:cubicBezTo>
                <a:cubicBezTo>
                  <a:pt x="7437646" y="5916473"/>
                  <a:pt x="6953850" y="6452788"/>
                  <a:pt x="6353475" y="6837536"/>
                </a:cubicBezTo>
                <a:cubicBezTo>
                  <a:pt x="6353475" y="6837536"/>
                  <a:pt x="6353475" y="6837536"/>
                  <a:pt x="1882727" y="6837536"/>
                </a:cubicBezTo>
                <a:cubicBezTo>
                  <a:pt x="751925" y="6103017"/>
                  <a:pt x="0" y="4832183"/>
                  <a:pt x="0" y="3386463"/>
                </a:cubicBezTo>
                <a:cubicBezTo>
                  <a:pt x="0" y="2036566"/>
                  <a:pt x="651406" y="838748"/>
                  <a:pt x="1655292" y="88307"/>
                </a:cubicBezTo>
                <a:close/>
              </a:path>
            </a:pathLst>
          </a:custGeom>
          <a:ln w="50800" cap="sq" cmpd="dbl">
            <a:noFill/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wrap="square" lIns="91440" tIns="45720" rIns="91440" bIns="45720" rtlCol="0" anchor="t">
            <a:no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58F77FE-D7D8-ABD3-EB4A-E3FFFC7CF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66060" y="6222489"/>
            <a:ext cx="551167" cy="3778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D57F1E4F-1CFF-5643-939E-217C01CDF565}" type="slidenum">
              <a:rPr lang="en-US" smtClean="0"/>
              <a:pPr>
                <a:spcAft>
                  <a:spcPts val="600"/>
                </a:spcAft>
              </a:pPr>
              <a:t>8</a:t>
            </a:fld>
            <a:endParaRPr lang="en-US"/>
          </a:p>
        </p:txBody>
      </p:sp>
      <p:graphicFrame>
        <p:nvGraphicFramePr>
          <p:cNvPr id="12" name="Segnaposto contenuto 5">
            <a:extLst>
              <a:ext uri="{FF2B5EF4-FFF2-40B4-BE49-F238E27FC236}">
                <a16:creationId xmlns:a16="http://schemas.microsoft.com/office/drawing/2014/main" id="{B66C6EF2-35D5-C3AA-C1F3-C722D6F62AF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9724461"/>
              </p:ext>
            </p:extLst>
          </p:nvPr>
        </p:nvGraphicFramePr>
        <p:xfrm>
          <a:off x="5177481" y="753762"/>
          <a:ext cx="6895069" cy="5212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8606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78CF56F-86FE-97FB-47EC-79FAD7BDDA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DE11E17-CCB0-AEDF-2FDF-F89752C2EA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CCA15B4-5F59-1749-8FC5-F92CBDFB2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1150076"/>
            <a:ext cx="3659389" cy="4557849"/>
          </a:xfrm>
        </p:spPr>
        <p:txBody>
          <a:bodyPr>
            <a:normAutofit/>
          </a:bodyPr>
          <a:lstStyle/>
          <a:p>
            <a:r>
              <a:rPr lang="it-IT" dirty="0"/>
              <a:t>L’efficienza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3F358FB-289F-B88E-A48F-5733555E9E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66923" y="1668780"/>
            <a:ext cx="0" cy="35204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9E54ED1-086A-F759-D62D-A7EABFD3B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285" y="280087"/>
            <a:ext cx="7016338" cy="6771503"/>
          </a:xfrm>
        </p:spPr>
        <p:txBody>
          <a:bodyPr>
            <a:noAutofit/>
          </a:bodyPr>
          <a:lstStyle/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marL="990600" lvl="1" indent="-457200" eaLnBrk="1" hangingPunct="1">
              <a:lnSpc>
                <a:spcPct val="120000"/>
              </a:lnSpc>
              <a:buFont typeface="Wingdings" pitchFamily="2" charset="2"/>
              <a:buNone/>
            </a:pPr>
            <a:endParaRPr lang="it-IT" altLang="it-IT" sz="2800" dirty="0"/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</a:pPr>
            <a:endParaRPr lang="it-IT" altLang="it-IT" sz="2200" dirty="0"/>
          </a:p>
          <a:p>
            <a:pPr marL="0" indent="0">
              <a:buNone/>
            </a:pPr>
            <a:r>
              <a:rPr lang="it-IT" sz="2200" dirty="0">
                <a:effectLst/>
              </a:rPr>
              <a:t>La valutazione dell'efficienza viene effettuata rispetto ai costi sostenuti per ottenere i servizi: la gestione più efficiente è quella che a parità di prestazioni ottenute sostiene costi minori o quella che a parità̀ di costi sostenuti ottiene il massimo delle prestazioni </a:t>
            </a:r>
            <a:endParaRPr lang="it-IT" sz="2200" dirty="0"/>
          </a:p>
          <a:p>
            <a:pPr marL="0" indent="0">
              <a:buNone/>
            </a:pPr>
            <a:r>
              <a:rPr lang="it-IT" sz="2200" dirty="0"/>
              <a:t>E</a:t>
            </a:r>
            <a:r>
              <a:rPr lang="it-IT" sz="2200" dirty="0">
                <a:effectLst/>
              </a:rPr>
              <a:t>sistono due tipi di efficienza: </a:t>
            </a:r>
            <a:endParaRPr lang="it-IT" sz="2200" dirty="0"/>
          </a:p>
          <a:p>
            <a:r>
              <a:rPr lang="it-IT" sz="2200" dirty="0">
                <a:solidFill>
                  <a:srgbClr val="FF0000"/>
                </a:solidFill>
                <a:effectLst/>
              </a:rPr>
              <a:t>efficienza allocativa </a:t>
            </a:r>
            <a:r>
              <a:rPr lang="it-IT" sz="2200" dirty="0">
                <a:effectLst/>
              </a:rPr>
              <a:t>fa riferimento alle scelte e alle modalità̀ attraverso cui vengono distribuite le risorse tra impieghi alternativi</a:t>
            </a:r>
            <a:br>
              <a:rPr lang="it-IT" sz="2200" dirty="0">
                <a:effectLst/>
              </a:rPr>
            </a:br>
            <a:r>
              <a:rPr lang="it-IT" sz="2200" dirty="0">
                <a:effectLst/>
              </a:rPr>
              <a:t>- essa è strettamente collegata all'efficacia</a:t>
            </a:r>
            <a:br>
              <a:rPr lang="it-IT" sz="2200" dirty="0">
                <a:effectLst/>
              </a:rPr>
            </a:br>
            <a:r>
              <a:rPr lang="it-IT" sz="2200" dirty="0">
                <a:effectLst/>
              </a:rPr>
              <a:t>- pu</a:t>
            </a:r>
            <a:r>
              <a:rPr lang="it-IT" sz="2200" dirty="0"/>
              <a:t>ò</a:t>
            </a:r>
            <a:r>
              <a:rPr lang="it-IT" sz="2200" dirty="0">
                <a:effectLst/>
              </a:rPr>
              <a:t> essere raggiunta se le risorse vengono destinate in via prioritaria alle attività in grado di garantire i pi</a:t>
            </a:r>
            <a:r>
              <a:rPr lang="it-IT" sz="2200" dirty="0"/>
              <a:t>ù</a:t>
            </a:r>
            <a:r>
              <a:rPr lang="it-IT" sz="2200" dirty="0">
                <a:effectLst/>
              </a:rPr>
              <a:t> alti benefici (costi/benefici)</a:t>
            </a:r>
            <a:endParaRPr lang="it-IT" sz="2200" dirty="0"/>
          </a:p>
          <a:p>
            <a:r>
              <a:rPr lang="it-IT" sz="2200" dirty="0">
                <a:solidFill>
                  <a:srgbClr val="FF0000"/>
                </a:solidFill>
                <a:effectLst/>
              </a:rPr>
              <a:t>efficienza produttiva </a:t>
            </a:r>
            <a:r>
              <a:rPr lang="it-IT" sz="2200" dirty="0">
                <a:effectLst/>
              </a:rPr>
              <a:t>fa riferimento alla quantità di output ottenuto con il livello di input definito nella fase allocativa con l'obiettivo di massimizzare la quantità̀ prodotta</a:t>
            </a:r>
            <a:br>
              <a:rPr lang="it-IT" sz="2000" dirty="0">
                <a:effectLst/>
              </a:rPr>
            </a:br>
            <a:endParaRPr lang="it-IT" sz="2400" dirty="0"/>
          </a:p>
          <a:p>
            <a:endParaRPr lang="it-IT" sz="2800" dirty="0"/>
          </a:p>
          <a:p>
            <a:endParaRPr lang="it-IT" sz="2800" dirty="0"/>
          </a:p>
          <a:p>
            <a:endParaRPr lang="it-IT" sz="28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B8200F6-EF1F-D7EF-07E6-B671CDE8D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598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Celestiale</Template>
  <TotalTime>926</TotalTime>
  <Words>1794</Words>
  <Application>Microsoft Macintosh PowerPoint</Application>
  <PresentationFormat>Widescreen</PresentationFormat>
  <Paragraphs>362</Paragraphs>
  <Slides>24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38" baseType="lpstr">
      <vt:lpstr>ＭＳ Ｐゴシック</vt:lpstr>
      <vt:lpstr>Aptos</vt:lpstr>
      <vt:lpstr>Arial</vt:lpstr>
      <vt:lpstr>Arial MT</vt:lpstr>
      <vt:lpstr>Bahnschrift</vt:lpstr>
      <vt:lpstr>Calibri</vt:lpstr>
      <vt:lpstr>Calibri Light</vt:lpstr>
      <vt:lpstr>CIDFont+F7</vt:lpstr>
      <vt:lpstr>Monotype Sorts</vt:lpstr>
      <vt:lpstr>Tahoma</vt:lpstr>
      <vt:lpstr>Times New Roman</vt:lpstr>
      <vt:lpstr>Trebuchet MS</vt:lpstr>
      <vt:lpstr>Wingdings</vt:lpstr>
      <vt:lpstr>Celestiale</vt:lpstr>
      <vt:lpstr>Programmare e gestire  le risorse pubbliche</vt:lpstr>
      <vt:lpstr>Le sfide  e i problemi</vt:lpstr>
      <vt:lpstr>Bisogna fare delle scelte</vt:lpstr>
      <vt:lpstr>I modelli decisionali</vt:lpstr>
      <vt:lpstr>I possibili criteri di scelta</vt:lpstr>
      <vt:lpstr>I possibili criteri di scelta</vt:lpstr>
      <vt:lpstr>ESEMPI DI DIVERSE POLITICHE DI BILANCIO  </vt:lpstr>
      <vt:lpstr>I CRITERI DI VALUTAZIONE DELLE AMMINISTRAZIONI PUBBLICHE </vt:lpstr>
      <vt:lpstr>L’efficienza</vt:lpstr>
      <vt:lpstr>L’efficacia</vt:lpstr>
      <vt:lpstr>L’economicità</vt:lpstr>
      <vt:lpstr>Efficienza,  efficacia, economicità </vt:lpstr>
      <vt:lpstr>Tra le 3 E esiste una relazione sequenziale</vt:lpstr>
      <vt:lpstr>L’influenza degli stakeholder  nel processo di bilancio</vt:lpstr>
      <vt:lpstr>Il ciclo integrato della programmazione</vt:lpstr>
      <vt:lpstr>I documenti di programmazione da inserire  nel dup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PEG E PDO</vt:lpstr>
      <vt:lpstr>Piano degli indicatori e performance</vt:lpstr>
      <vt:lpstr>Equilibri di bilancio</vt:lpstr>
      <vt:lpstr>Temi da approfondire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Francesco Manfredi</dc:creator>
  <cp:lastModifiedBy>Francesco Manfredi</cp:lastModifiedBy>
  <cp:revision>119</cp:revision>
  <dcterms:created xsi:type="dcterms:W3CDTF">2024-08-19T08:32:22Z</dcterms:created>
  <dcterms:modified xsi:type="dcterms:W3CDTF">2025-09-15T10:54:19Z</dcterms:modified>
</cp:coreProperties>
</file>